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74" r:id="rId1"/>
  </p:sldMasterIdLst>
  <p:notesMasterIdLst>
    <p:notesMasterId r:id="rId32"/>
  </p:notesMasterIdLst>
  <p:sldIdLst>
    <p:sldId id="256" r:id="rId2"/>
    <p:sldId id="257" r:id="rId3"/>
    <p:sldId id="258" r:id="rId4"/>
    <p:sldId id="260" r:id="rId5"/>
    <p:sldId id="270" r:id="rId6"/>
    <p:sldId id="268" r:id="rId7"/>
    <p:sldId id="262" r:id="rId8"/>
    <p:sldId id="263" r:id="rId9"/>
    <p:sldId id="264" r:id="rId10"/>
    <p:sldId id="266" r:id="rId11"/>
    <p:sldId id="267" r:id="rId12"/>
    <p:sldId id="269" r:id="rId13"/>
    <p:sldId id="271" r:id="rId14"/>
    <p:sldId id="272" r:id="rId15"/>
    <p:sldId id="261" r:id="rId16"/>
    <p:sldId id="273" r:id="rId17"/>
    <p:sldId id="274" r:id="rId18"/>
    <p:sldId id="290" r:id="rId19"/>
    <p:sldId id="291" r:id="rId20"/>
    <p:sldId id="292" r:id="rId21"/>
    <p:sldId id="293" r:id="rId22"/>
    <p:sldId id="275" r:id="rId23"/>
    <p:sldId id="276" r:id="rId24"/>
    <p:sldId id="284" r:id="rId25"/>
    <p:sldId id="285" r:id="rId26"/>
    <p:sldId id="282" r:id="rId27"/>
    <p:sldId id="289" r:id="rId28"/>
    <p:sldId id="283" r:id="rId29"/>
    <p:sldId id="286" r:id="rId30"/>
    <p:sldId id="288" r:id="rId3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Cohen, Nicole (Nicky) (CDC/OID/NCEZID)" initials="NC" lastIdx="13" clrIdx="2">
    <p:extLst>
      <p:ext uri="{19B8F6BF-5375-455C-9EA6-DF929625EA0E}">
        <p15:presenceInfo xmlns:p15="http://schemas.microsoft.com/office/powerpoint/2012/main" userId="Cohen, Nicole (Nicky) (CDC/OID/NCEZID)" providerId="None"/>
      </p:ext>
    </p:extLst>
  </p:cmAuthor>
  <p:cmAuthor id="5" name="Sadie Ward" initials="SW" lastIdx="9" clrIdx="0">
    <p:extLst>
      <p:ext uri="{19B8F6BF-5375-455C-9EA6-DF929625EA0E}">
        <p15:presenceInfo xmlns:p15="http://schemas.microsoft.com/office/powerpoint/2012/main" userId="Sadie Ward" providerId="None"/>
      </p:ext>
    </p:extLst>
  </p:cmAuthor>
  <p:cmAuthor id="6" name="MacGurn, Amanda (CDC/OID/NCEZID)" initials="MA(" lastIdx="4" clrIdx="1">
    <p:extLst>
      <p:ext uri="{19B8F6BF-5375-455C-9EA6-DF929625EA0E}">
        <p15:presenceInfo xmlns:p15="http://schemas.microsoft.com/office/powerpoint/2012/main" userId="S-1-5-21-1207783550-2075000910-922709458-34704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29" autoAdjust="0"/>
    <p:restoredTop sz="63546" autoAdjust="0"/>
  </p:normalViewPr>
  <p:slideViewPr>
    <p:cSldViewPr snapToGrid="0">
      <p:cViewPr>
        <p:scale>
          <a:sx n="90" d="100"/>
          <a:sy n="90" d="100"/>
        </p:scale>
        <p:origin x="350" y="-101"/>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21CF8EC-7365-4263-9DAF-D16B38E5522B}" type="datetimeFigureOut">
              <a:rPr lang="en-US" smtClean="0"/>
              <a:t>9/22/2021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12B78C0-3020-4A62-8BB6-53E6219B4317}" type="slidenum">
              <a:rPr lang="en-US" smtClean="0"/>
              <a:t>‹#›</a:t>
            </a:fld>
            <a:endParaRPr lang="en-US"/>
          </a:p>
        </p:txBody>
      </p:sp>
    </p:spTree>
    <p:extLst>
      <p:ext uri="{BB962C8B-B14F-4D97-AF65-F5344CB8AC3E}">
        <p14:creationId xmlns:p14="http://schemas.microsoft.com/office/powerpoint/2010/main" val="30072638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Nous allons maintenant aborder l'information la plus importante pour notre journée d'orientation mondiale, à savoir l'orientation mondiale disponible pour les actions de santé publique dans les PDE. </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1</a:t>
            </a:fld>
            <a:endParaRPr lang="en-US"/>
          </a:p>
        </p:txBody>
      </p:sp>
    </p:spTree>
    <p:extLst>
      <p:ext uri="{BB962C8B-B14F-4D97-AF65-F5344CB8AC3E}">
        <p14:creationId xmlns:p14="http://schemas.microsoft.com/office/powerpoint/2010/main" val="27669882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200" kern="1200" dirty="0">
                <a:solidFill>
                  <a:schemeClr val="tx1"/>
                </a:solidFill>
                <a:effectLst/>
                <a:latin typeface="+mn-lt"/>
                <a:ea typeface="+mn-ea"/>
                <a:cs typeface="+mn-cs"/>
              </a:rPr>
              <a:t>L'article traite de ce que l'on attend des voyageurs sous observation - peut-être un voyageur que vous, en tant que [agence sanitaire du PDE], identifiez comme malade.</a:t>
            </a:r>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kern="1200" dirty="0">
                <a:solidFill>
                  <a:schemeClr val="tx1"/>
                </a:solidFill>
                <a:effectLst/>
                <a:latin typeface="+mn-lt"/>
                <a:ea typeface="+mn-ea"/>
                <a:cs typeface="+mn-cs"/>
              </a:rPr>
              <a:t>Il vous incombe de déterminer le risque qu'il représente pour la santé publique. Au cours de cette évaluation du risque, vous décidez s'il doit continuer à voyager ou si vous devez l'envoyer à l'hôpital. </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FR"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kern="1200" dirty="0">
                <a:solidFill>
                  <a:schemeClr val="tx1"/>
                </a:solidFill>
                <a:effectLst/>
                <a:latin typeface="+mn-lt"/>
                <a:ea typeface="+mn-ea"/>
                <a:cs typeface="+mn-cs"/>
              </a:rPr>
              <a:t>Le RSI nous apprend qu'un voyageur sous observation de santé publique peut en fait poursuivre son voyage s'il ne présente pas de risque immédiat pour la santé publique et si un pays notifie son arrivée au pays suivant. Par exemple, disons que vous trouvez à l'aéroport une personne qui a peut-être été exposée à une maladie infectieuse dans le [pays]. Elle se rend dans le [2e pays]. Elle n'est pas malade et n'est pas infectieuse. La période d'incubation de cette maladie est longue, elle ne tombera donc pas malade pendant le voyage. Cependant, ils peuvent tomber malades après leur arrivée dans le pays suivant. Il est donc de notre devoir d'informer le [2e pays] de leur exposition, et le [2e pays] pourra s'en occuper à partir de là.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895EC3E-5F7C-4026-BED3-E19168FBF3EC}" type="slidenum">
              <a:rPr lang="en-US" smtClean="0"/>
              <a:t>10</a:t>
            </a:fld>
            <a:endParaRPr lang="en-US" dirty="0"/>
          </a:p>
        </p:txBody>
      </p:sp>
    </p:spTree>
    <p:extLst>
      <p:ext uri="{BB962C8B-B14F-4D97-AF65-F5344CB8AC3E}">
        <p14:creationId xmlns:p14="http://schemas.microsoft.com/office/powerpoint/2010/main" val="34745705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Arial" panose="020B0604020202020204" pitchFamily="34" charset="0"/>
              <a:buNone/>
            </a:pPr>
            <a:r>
              <a:rPr lang="fr-FR" dirty="0"/>
              <a:t>Le dernier article que nous allons décrire, l'article 44, poursuit cette approche binationale. Nous devons connaître nos voisins et les pays de la région, nous devons communiquer souvent avec eux. Aux plus hauts niveaux du ministère de la santé de [pays], nous pouvons collaborer d'un point focal national du RSI en [pays] au point focal national du RSI suivant en [2e pays]. </a:t>
            </a:r>
          </a:p>
          <a:p>
            <a:pPr marL="0" lvl="0" indent="0">
              <a:buFont typeface="Arial" panose="020B0604020202020204" pitchFamily="34" charset="0"/>
              <a:buNone/>
            </a:pPr>
            <a:endParaRPr lang="fr-FR" dirty="0"/>
          </a:p>
          <a:p>
            <a:pPr marL="0" lvl="0" indent="0">
              <a:buFont typeface="Arial" panose="020B0604020202020204" pitchFamily="34" charset="0"/>
              <a:buNone/>
            </a:pPr>
            <a:r>
              <a:rPr lang="fr-FR" dirty="0"/>
              <a:t>Mais cela peut également se faire au niveau des points d'entrée, en particulier aux points de passage, pour communiquer sur la surveillance, les approches communes pour résoudre les problèmes et les prochaines étapes de la lutte contre la maladie.</a:t>
            </a:r>
            <a:endParaRPr lang="en-US" baseline="0" dirty="0"/>
          </a:p>
        </p:txBody>
      </p:sp>
      <p:sp>
        <p:nvSpPr>
          <p:cNvPr id="4" name="Slide Number Placeholder 3"/>
          <p:cNvSpPr>
            <a:spLocks noGrp="1"/>
          </p:cNvSpPr>
          <p:nvPr>
            <p:ph type="sldNum" sz="quarter" idx="10"/>
          </p:nvPr>
        </p:nvSpPr>
        <p:spPr/>
        <p:txBody>
          <a:bodyPr/>
          <a:lstStyle/>
          <a:p>
            <a:fld id="{6895EC3E-5F7C-4026-BED3-E19168FBF3EC}" type="slidenum">
              <a:rPr lang="en-US" smtClean="0"/>
              <a:t>11</a:t>
            </a:fld>
            <a:endParaRPr lang="en-US" dirty="0"/>
          </a:p>
        </p:txBody>
      </p:sp>
    </p:spTree>
    <p:extLst>
      <p:ext uri="{BB962C8B-B14F-4D97-AF65-F5344CB8AC3E}">
        <p14:creationId xmlns:p14="http://schemas.microsoft.com/office/powerpoint/2010/main" val="140007633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Vous connaissez probablement mieux ce que nous allons aborder ensuite - les capacités fondamentales. </a:t>
            </a:r>
          </a:p>
          <a:p>
            <a:endParaRPr lang="fr-FR" dirty="0"/>
          </a:p>
          <a:p>
            <a:r>
              <a:rPr lang="fr-FR" dirty="0"/>
              <a:t>Veuillez consulter l'annexe 1B du RSI.</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12</a:t>
            </a:fld>
            <a:endParaRPr lang="en-US"/>
          </a:p>
        </p:txBody>
      </p:sp>
    </p:spTree>
    <p:extLst>
      <p:ext uri="{BB962C8B-B14F-4D97-AF65-F5344CB8AC3E}">
        <p14:creationId xmlns:p14="http://schemas.microsoft.com/office/powerpoint/2010/main" val="35580999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Les capacités fondamentales sont réparties entre ce que nous devons faire à tout moment - chaque jour - et ce que nous devons faire dans des situations plus urgentes.</a:t>
            </a:r>
          </a:p>
          <a:p>
            <a:endParaRPr lang="fr-FR" dirty="0"/>
          </a:p>
          <a:p>
            <a:r>
              <a:rPr lang="fr-FR" dirty="0"/>
              <a:t>Commençons par "à tout moment".</a:t>
            </a:r>
          </a:p>
          <a:p>
            <a:endParaRPr lang="fr-FR" dirty="0"/>
          </a:p>
          <a:p>
            <a:r>
              <a:rPr lang="fr-FR" dirty="0"/>
              <a:t>Fournir un accès aux soins médicaux, y compris aux installations de diagnostic, comme</a:t>
            </a:r>
            <a:r>
              <a:rPr lang="fr-FR" baseline="0" dirty="0"/>
              <a:t> des</a:t>
            </a:r>
            <a:r>
              <a:rPr lang="fr-FR" dirty="0"/>
              <a:t> laboratoires. Cela doit-il se faire au point d'entrée ? NON. C'est souvent au point d'entrée. NON. Ce n'est pas grave. Tant que nous pouvons faire une évaluation rapide à un point d'entrée et orienter quelqu'un vers un hôpital ou une clinique qui peut effectuer des analyses, nous remplissons cette fonction.</a:t>
            </a:r>
          </a:p>
          <a:p>
            <a:endParaRPr lang="fr-FR" dirty="0"/>
          </a:p>
          <a:p>
            <a:r>
              <a:rPr lang="fr-FR" dirty="0"/>
              <a:t>Ensuite, fournissez des équipements et du personnel pour le transport des voyageurs. Cela se traduit par une ambulance ou un autre véhicule et un chauffeur. Encore une fois, remarquez l'absence du mot "ambulance" dans le RSI. Ceci est intentionnel.</a:t>
            </a:r>
          </a:p>
          <a:p>
            <a:endParaRPr lang="fr-FR" dirty="0"/>
          </a:p>
          <a:p>
            <a:r>
              <a:rPr lang="fr-FR" dirty="0"/>
              <a:t>Fournir du personnel formé pour inspecter les moyens de transport - avions, navires et bus - aux points de passage terrestres. Cela se fait aux points d'entrée.</a:t>
            </a:r>
          </a:p>
          <a:p>
            <a:endParaRPr lang="fr-FR" dirty="0"/>
          </a:p>
          <a:p>
            <a:r>
              <a:rPr lang="fr-FR" dirty="0"/>
              <a:t>S'assurer que notre eau et notre nourriture sont sûres - c'est quelque chose que nous devrions faire chaque jour à notre point d'entrée. </a:t>
            </a:r>
          </a:p>
          <a:p>
            <a:endParaRPr lang="fr-FR" dirty="0"/>
          </a:p>
          <a:p>
            <a:r>
              <a:rPr lang="fr-FR" dirty="0"/>
              <a:t>Contrôler nos vecteurs au point d'entrée. Qu'est-ce qu'un vecteur ? Demandez à tout le public et demandez à des volontaires.</a:t>
            </a:r>
          </a:p>
          <a:p>
            <a:endParaRPr lang="fr-FR" dirty="0"/>
          </a:p>
          <a:p>
            <a:r>
              <a:rPr lang="fr-FR" dirty="0"/>
              <a:t>Le RSI définit un "vecteur comme un insecte ou un autre animal qui transporte normalement un agent infectieux qui constitue un risque pour la santé publique". Un moustique est un vecteur. Les moustiques peuvent propager la dengue et le paludisme. Un rat est un vecteur. Il peut propager la fièvre de Lassa. Nous parlerons de la lutte contre les vecteurs jeudi.</a:t>
            </a:r>
            <a:endParaRPr lang="en-US" i="0" baseline="0" dirty="0"/>
          </a:p>
        </p:txBody>
      </p:sp>
      <p:sp>
        <p:nvSpPr>
          <p:cNvPr id="4" name="Slide Number Placeholder 3"/>
          <p:cNvSpPr>
            <a:spLocks noGrp="1"/>
          </p:cNvSpPr>
          <p:nvPr>
            <p:ph type="sldNum" sz="quarter" idx="10"/>
          </p:nvPr>
        </p:nvSpPr>
        <p:spPr/>
        <p:txBody>
          <a:bodyPr/>
          <a:lstStyle/>
          <a:p>
            <a:fld id="{712B78C0-3020-4A62-8BB6-53E6219B4317}" type="slidenum">
              <a:rPr lang="en-US" smtClean="0"/>
              <a:t>13</a:t>
            </a:fld>
            <a:endParaRPr lang="en-US"/>
          </a:p>
        </p:txBody>
      </p:sp>
    </p:spTree>
    <p:extLst>
      <p:ext uri="{BB962C8B-B14F-4D97-AF65-F5344CB8AC3E}">
        <p14:creationId xmlns:p14="http://schemas.microsoft.com/office/powerpoint/2010/main" val="74226083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fr-FR" sz="1200" kern="1200" dirty="0">
                <a:solidFill>
                  <a:schemeClr val="tx1"/>
                </a:solidFill>
                <a:effectLst/>
                <a:latin typeface="+mn-lt"/>
                <a:ea typeface="+mn-ea"/>
                <a:cs typeface="+mn-cs"/>
              </a:rPr>
              <a:t>Passons maintenant aux capacités fondamentales qui sont destinées aux urgences. Selon le RSI, il s'agit d'une urgence de portée internationale, mais n'oubliez pas que vous, à un point d'entrée, ne pouvez pas déclarer un PHEIC - seule l'OMS le peut. Quoi qu'il en soit, vous devez disposer d'outils pour faire face à une urgence ou un événement de santé publique à votre point d'entrée. </a:t>
            </a:r>
          </a:p>
          <a:p>
            <a:pPr lvl="0"/>
            <a:endParaRPr lang="fr-FR" sz="1200" kern="1200" dirty="0">
              <a:solidFill>
                <a:schemeClr val="tx1"/>
              </a:solidFill>
              <a:effectLst/>
              <a:latin typeface="+mn-lt"/>
              <a:ea typeface="+mn-ea"/>
              <a:cs typeface="+mn-cs"/>
            </a:endParaRPr>
          </a:p>
          <a:p>
            <a:pPr lvl="0"/>
            <a:r>
              <a:rPr lang="fr-FR" sz="1200" kern="1200" dirty="0">
                <a:solidFill>
                  <a:schemeClr val="tx1"/>
                </a:solidFill>
                <a:effectLst/>
                <a:latin typeface="+mn-lt"/>
                <a:ea typeface="+mn-ea"/>
                <a:cs typeface="+mn-cs"/>
              </a:rPr>
              <a:t>Un exemple</a:t>
            </a:r>
            <a:r>
              <a:rPr lang="fr-FR" sz="1200" kern="1200" baseline="0" dirty="0">
                <a:solidFill>
                  <a:schemeClr val="tx1"/>
                </a:solidFill>
                <a:effectLst/>
                <a:latin typeface="+mn-lt"/>
                <a:ea typeface="+mn-ea"/>
                <a:cs typeface="+mn-cs"/>
              </a:rPr>
              <a:t> d’outils </a:t>
            </a:r>
            <a:r>
              <a:rPr lang="fr-FR" sz="1200" kern="1200" dirty="0">
                <a:solidFill>
                  <a:schemeClr val="tx1"/>
                </a:solidFill>
                <a:effectLst/>
                <a:latin typeface="+mn-lt"/>
                <a:ea typeface="+mn-ea"/>
                <a:cs typeface="+mn-cs"/>
              </a:rPr>
              <a:t>est d'avoir un PHERP. Ayez un plan ! Commencez par des procédures opérationnelles standard simples à votre point d'entrée, indiquant étape par étape les rôles à jouer dans l'identification des voyageurs malades, l'évaluation des risques et l'orientation vers des établissements de soins de santé. Nous parlerons des POS et des PHERP plus tard dans la formation.</a:t>
            </a:r>
          </a:p>
          <a:p>
            <a:pPr lvl="0"/>
            <a:endParaRPr lang="fr-FR" sz="1200" kern="1200" dirty="0">
              <a:solidFill>
                <a:schemeClr val="tx1"/>
              </a:solidFill>
              <a:effectLst/>
              <a:latin typeface="+mn-lt"/>
              <a:ea typeface="+mn-ea"/>
              <a:cs typeface="+mn-cs"/>
            </a:endParaRPr>
          </a:p>
          <a:p>
            <a:pPr lvl="0"/>
            <a:r>
              <a:rPr lang="fr-FR" sz="1200" kern="1200" dirty="0">
                <a:solidFill>
                  <a:schemeClr val="tx1"/>
                </a:solidFill>
                <a:effectLst/>
                <a:latin typeface="+mn-lt"/>
                <a:ea typeface="+mn-ea"/>
                <a:cs typeface="+mn-cs"/>
              </a:rPr>
              <a:t>Avoir des accords avec des établissements médicaux. Qu'est-ce que cela signifie ? Vous devez savoir, à votre point d'entrée, vers quel hôpital ou clinique vous allez orienter un voyageur malade. Savez-vous de quel hôpital il s'agit ? L'HÔPITAL </a:t>
            </a:r>
            <a:r>
              <a:rPr lang="fr-FR" sz="1200" kern="1200" dirty="0" err="1">
                <a:solidFill>
                  <a:schemeClr val="tx1"/>
                </a:solidFill>
                <a:effectLst/>
                <a:latin typeface="+mn-lt"/>
                <a:ea typeface="+mn-ea"/>
                <a:cs typeface="+mn-cs"/>
              </a:rPr>
              <a:t>sait-il</a:t>
            </a:r>
            <a:r>
              <a:rPr lang="fr-FR" sz="1200" kern="1200" dirty="0">
                <a:solidFill>
                  <a:schemeClr val="tx1"/>
                </a:solidFill>
                <a:effectLst/>
                <a:latin typeface="+mn-lt"/>
                <a:ea typeface="+mn-ea"/>
                <a:cs typeface="+mn-cs"/>
              </a:rPr>
              <a:t> qu'il est responsable ? Cela est-il formalisé, ou écrit ?</a:t>
            </a:r>
          </a:p>
          <a:p>
            <a:pPr lvl="0"/>
            <a:endParaRPr lang="fr-FR" sz="1200" kern="1200" dirty="0">
              <a:solidFill>
                <a:schemeClr val="tx1"/>
              </a:solidFill>
              <a:effectLst/>
              <a:latin typeface="+mn-lt"/>
              <a:ea typeface="+mn-ea"/>
              <a:cs typeface="+mn-cs"/>
            </a:endParaRPr>
          </a:p>
          <a:p>
            <a:pPr lvl="0"/>
            <a:r>
              <a:rPr lang="fr-FR" sz="1200" kern="1200" dirty="0">
                <a:solidFill>
                  <a:schemeClr val="tx1"/>
                </a:solidFill>
                <a:effectLst/>
                <a:latin typeface="+mn-lt"/>
                <a:ea typeface="+mn-ea"/>
                <a:cs typeface="+mn-cs"/>
              </a:rPr>
              <a:t>Ensuite, aménagez un espace approprié pour interroger les voyageurs malades. Il s'agit simplement de disposer d'un endroit où l'on peut mettre quelqu'un à l'écart des autres pour ne pas propager l'infection, pour discuter avec lui en privé ou procéder à une évaluation médicale rapide. Il peut s'agir d'une zone de contrôle secondaire ou d'un bureau de l'agence sanitaire du point d'entrée. À un point de passage terrestre, cela pourrait même être sous un arbre, à l'écart des autres. </a:t>
            </a:r>
          </a:p>
          <a:p>
            <a:pPr lvl="0"/>
            <a:endParaRPr lang="fr-FR" sz="1200" kern="1200" dirty="0">
              <a:solidFill>
                <a:schemeClr val="tx1"/>
              </a:solidFill>
              <a:effectLst/>
              <a:latin typeface="+mn-lt"/>
              <a:ea typeface="+mn-ea"/>
              <a:cs typeface="+mn-cs"/>
            </a:endParaRPr>
          </a:p>
          <a:p>
            <a:pPr lvl="0"/>
            <a:r>
              <a:rPr lang="fr-FR" sz="1200" kern="1200" dirty="0">
                <a:solidFill>
                  <a:schemeClr val="tx1"/>
                </a:solidFill>
                <a:effectLst/>
                <a:latin typeface="+mn-lt"/>
                <a:ea typeface="+mn-ea"/>
                <a:cs typeface="+mn-cs"/>
              </a:rPr>
              <a:t>Prévoir l'évaluation et la mise en quarantaine des voyageurs en dehors du PDE. Qu'est-ce que cela signifie ? Cela signifie que le RSI ne veut pas que vous gardiez un voyageur malade à votre PDE pendant 2 jours alors que vous auriez pu l'envoyer à l'hôpital pour de meilleurs soins.</a:t>
            </a:r>
          </a:p>
          <a:p>
            <a:pPr lvl="0"/>
            <a:endParaRPr lang="fr-FR" sz="1200" kern="1200" dirty="0">
              <a:solidFill>
                <a:schemeClr val="tx1"/>
              </a:solidFill>
              <a:effectLst/>
              <a:latin typeface="+mn-lt"/>
              <a:ea typeface="+mn-ea"/>
              <a:cs typeface="+mn-cs"/>
            </a:endParaRPr>
          </a:p>
          <a:p>
            <a:pPr lvl="0"/>
            <a:r>
              <a:rPr lang="fr-FR" sz="1200" kern="1200" dirty="0">
                <a:solidFill>
                  <a:schemeClr val="tx1"/>
                </a:solidFill>
                <a:effectLst/>
                <a:latin typeface="+mn-lt"/>
                <a:ea typeface="+mn-ea"/>
                <a:cs typeface="+mn-cs"/>
              </a:rPr>
              <a:t>Appliquer des mesures de désinfection, de dératisation ou de décontamination. Ceci est important. Lorsqu'il y a des déversements ou des problèmes de santé publique, il faut que les gens nettoient en utilisant les procédures appropriées de contrôle des infections.</a:t>
            </a:r>
          </a:p>
          <a:p>
            <a:pPr lvl="0"/>
            <a:endParaRPr lang="fr-FR" sz="1200" kern="1200" dirty="0">
              <a:solidFill>
                <a:schemeClr val="tx1"/>
              </a:solidFill>
              <a:effectLst/>
              <a:latin typeface="+mn-lt"/>
              <a:ea typeface="+mn-ea"/>
              <a:cs typeface="+mn-cs"/>
            </a:endParaRPr>
          </a:p>
          <a:p>
            <a:pPr lvl="0"/>
            <a:r>
              <a:rPr lang="fr-FR" sz="1200" kern="1200" dirty="0">
                <a:solidFill>
                  <a:schemeClr val="tx1"/>
                </a:solidFill>
                <a:effectLst/>
                <a:latin typeface="+mn-lt"/>
                <a:ea typeface="+mn-ea"/>
                <a:cs typeface="+mn-cs"/>
              </a:rPr>
              <a:t>Appliquer des mesures de contrôle des entrées et des sorties. Qu'est-ce que cela signifie ? Il s'agit simplement d'un contrôle des entrées et des sorties. On ne le fait pas tout le temps parce que cela demande beaucoup de ressources. On ne le fait que lorsque l'OMS ou le ministère de la Santé nous le demande.</a:t>
            </a:r>
          </a:p>
          <a:p>
            <a:pPr lvl="0"/>
            <a:endParaRPr lang="fr-FR" sz="1200" kern="1200" dirty="0">
              <a:solidFill>
                <a:schemeClr val="tx1"/>
              </a:solidFill>
              <a:effectLst/>
              <a:latin typeface="+mn-lt"/>
              <a:ea typeface="+mn-ea"/>
              <a:cs typeface="+mn-cs"/>
            </a:endParaRPr>
          </a:p>
          <a:p>
            <a:pPr lvl="0"/>
            <a:r>
              <a:rPr lang="fr-FR" sz="1200" kern="1200" dirty="0">
                <a:solidFill>
                  <a:schemeClr val="tx1"/>
                </a:solidFill>
                <a:effectLst/>
                <a:latin typeface="+mn-lt"/>
                <a:ea typeface="+mn-ea"/>
                <a:cs typeface="+mn-cs"/>
              </a:rPr>
              <a:t>Enfin, assurez l'accès aux équipements et aux EPI pour le transfert des voyageurs malades. Notez que le RSI est spécifique à la protection individuelle. Nous parlerons des EPI demain. </a:t>
            </a:r>
            <a:endParaRPr lang="en-US" baseline="0" dirty="0"/>
          </a:p>
        </p:txBody>
      </p:sp>
      <p:sp>
        <p:nvSpPr>
          <p:cNvPr id="4" name="Slide Number Placeholder 3"/>
          <p:cNvSpPr>
            <a:spLocks noGrp="1"/>
          </p:cNvSpPr>
          <p:nvPr>
            <p:ph type="sldNum" sz="quarter" idx="10"/>
          </p:nvPr>
        </p:nvSpPr>
        <p:spPr/>
        <p:txBody>
          <a:bodyPr/>
          <a:lstStyle/>
          <a:p>
            <a:fld id="{712B78C0-3020-4A62-8BB6-53E6219B4317}" type="slidenum">
              <a:rPr lang="en-US" smtClean="0"/>
              <a:t>14</a:t>
            </a:fld>
            <a:endParaRPr lang="en-US"/>
          </a:p>
        </p:txBody>
      </p:sp>
    </p:spTree>
    <p:extLst>
      <p:ext uri="{BB962C8B-B14F-4D97-AF65-F5344CB8AC3E}">
        <p14:creationId xmlns:p14="http://schemas.microsoft.com/office/powerpoint/2010/main" val="405221135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100" dirty="0"/>
              <a:t>Il s'agit des mêmes 12 capacités, mais dites d'une manière plus simple.  Passons-les en revue. Lisez la diapositive.</a:t>
            </a:r>
          </a:p>
          <a:p>
            <a:pPr marL="0" marR="0" indent="0" algn="l" defTabSz="914400" rtl="0" eaLnBrk="1" fontAlgn="auto" latinLnBrk="0" hangingPunct="1">
              <a:lnSpc>
                <a:spcPct val="100000"/>
              </a:lnSpc>
              <a:spcBef>
                <a:spcPts val="0"/>
              </a:spcBef>
              <a:spcAft>
                <a:spcPts val="0"/>
              </a:spcAft>
              <a:buClrTx/>
              <a:buSzTx/>
              <a:buFontTx/>
              <a:buNone/>
              <a:tabLst/>
              <a:defRPr/>
            </a:pPr>
            <a:endParaRPr lang="fr-FR" sz="1100" dirty="0"/>
          </a:p>
          <a:p>
            <a:pPr marL="0" marR="0" indent="0" algn="l" defTabSz="914400" rtl="0" eaLnBrk="1" fontAlgn="auto" latinLnBrk="0" hangingPunct="1">
              <a:lnSpc>
                <a:spcPct val="100000"/>
              </a:lnSpc>
              <a:spcBef>
                <a:spcPts val="0"/>
              </a:spcBef>
              <a:spcAft>
                <a:spcPts val="0"/>
              </a:spcAft>
              <a:buClrTx/>
              <a:buSzTx/>
              <a:buFontTx/>
              <a:buNone/>
              <a:tabLst/>
              <a:defRPr/>
            </a:pPr>
            <a:r>
              <a:rPr lang="fr-FR" sz="1100" dirty="0"/>
              <a:t>Revenons au terme PHEIC, et encore une fois, la deuxième moitié de cette diapositive dit pour les événements qui "peuvent constituer" - on ne sait pas. S'il y a une urgence de santé publique, vous devez être capable de faire ce qui se trouve à droite de cette diapositive. </a:t>
            </a:r>
          </a:p>
          <a:p>
            <a:pPr marL="0" marR="0" indent="0" algn="l" defTabSz="914400" rtl="0" eaLnBrk="1" fontAlgn="auto" latinLnBrk="0" hangingPunct="1">
              <a:lnSpc>
                <a:spcPct val="100000"/>
              </a:lnSpc>
              <a:spcBef>
                <a:spcPts val="0"/>
              </a:spcBef>
              <a:spcAft>
                <a:spcPts val="0"/>
              </a:spcAft>
              <a:buClrTx/>
              <a:buSzTx/>
              <a:buFontTx/>
              <a:buNone/>
              <a:tabLst/>
              <a:defRPr/>
            </a:pPr>
            <a:endParaRPr lang="fr-FR" sz="1100" dirty="0"/>
          </a:p>
          <a:p>
            <a:pPr marL="0" marR="0" indent="0" algn="l" defTabSz="914400" rtl="0" eaLnBrk="1" fontAlgn="auto" latinLnBrk="0" hangingPunct="1">
              <a:lnSpc>
                <a:spcPct val="100000"/>
              </a:lnSpc>
              <a:spcBef>
                <a:spcPts val="0"/>
              </a:spcBef>
              <a:spcAft>
                <a:spcPts val="0"/>
              </a:spcAft>
              <a:buClrTx/>
              <a:buSzTx/>
              <a:buFontTx/>
              <a:buNone/>
              <a:tabLst/>
              <a:defRPr/>
            </a:pPr>
            <a:r>
              <a:rPr lang="fr-FR" sz="1100" dirty="0"/>
              <a:t>S'ils posent des questions sur les PHEIC :</a:t>
            </a:r>
          </a:p>
          <a:p>
            <a:pPr marL="0" marR="0" indent="0" algn="l" defTabSz="914400" rtl="0" eaLnBrk="1" fontAlgn="auto" latinLnBrk="0" hangingPunct="1">
              <a:lnSpc>
                <a:spcPct val="100000"/>
              </a:lnSpc>
              <a:spcBef>
                <a:spcPts val="0"/>
              </a:spcBef>
              <a:spcAft>
                <a:spcPts val="0"/>
              </a:spcAft>
              <a:buClrTx/>
              <a:buSzTx/>
              <a:buFontTx/>
              <a:buNone/>
              <a:tabLst/>
              <a:defRPr/>
            </a:pPr>
            <a:endParaRPr lang="fr-FR" sz="1100" dirty="0"/>
          </a:p>
          <a:p>
            <a:pPr marL="0" marR="0" indent="0" algn="l" defTabSz="914400" rtl="0" eaLnBrk="1" fontAlgn="auto" latinLnBrk="0" hangingPunct="1">
              <a:lnSpc>
                <a:spcPct val="100000"/>
              </a:lnSpc>
              <a:spcBef>
                <a:spcPts val="0"/>
              </a:spcBef>
              <a:spcAft>
                <a:spcPts val="0"/>
              </a:spcAft>
              <a:buClrTx/>
              <a:buSzTx/>
              <a:buFontTx/>
              <a:buNone/>
              <a:tabLst/>
              <a:defRPr/>
            </a:pPr>
            <a:r>
              <a:rPr lang="fr-FR" sz="1100" dirty="0"/>
              <a:t>Le terme PHEIC est défini dans le RSI (2005) comme "un événement extraordinaire qui est déterminé, comme prévu dans ces règlements : </a:t>
            </a:r>
          </a:p>
          <a:p>
            <a:pPr marL="0" marR="0" indent="0" algn="l" defTabSz="914400" rtl="0" eaLnBrk="1" fontAlgn="auto" latinLnBrk="0" hangingPunct="1">
              <a:lnSpc>
                <a:spcPct val="100000"/>
              </a:lnSpc>
              <a:spcBef>
                <a:spcPts val="0"/>
              </a:spcBef>
              <a:spcAft>
                <a:spcPts val="0"/>
              </a:spcAft>
              <a:buClrTx/>
              <a:buSzTx/>
              <a:buFontTx/>
              <a:buNone/>
              <a:tabLst/>
              <a:defRPr/>
            </a:pPr>
            <a:r>
              <a:rPr lang="fr-FR" sz="1100" dirty="0"/>
              <a:t>qu'il constitue un risque pour la santé publique d'autres États du fait de la propagation internationale d'une maladie ; et</a:t>
            </a:r>
          </a:p>
          <a:p>
            <a:pPr marL="0" marR="0" indent="0" algn="l" defTabSz="914400" rtl="0" eaLnBrk="1" fontAlgn="auto" latinLnBrk="0" hangingPunct="1">
              <a:lnSpc>
                <a:spcPct val="100000"/>
              </a:lnSpc>
              <a:spcBef>
                <a:spcPts val="0"/>
              </a:spcBef>
              <a:spcAft>
                <a:spcPts val="0"/>
              </a:spcAft>
              <a:buClrTx/>
              <a:buSzTx/>
              <a:buFontTx/>
              <a:buNone/>
              <a:tabLst/>
              <a:defRPr/>
            </a:pPr>
            <a:r>
              <a:rPr lang="fr-FR" sz="1100" dirty="0"/>
              <a:t>qu'il est susceptible d'exiger une intervention internationale coordonnée". </a:t>
            </a:r>
          </a:p>
          <a:p>
            <a:pPr marL="0" marR="0" indent="0" algn="l" defTabSz="914400" rtl="0" eaLnBrk="1" fontAlgn="auto" latinLnBrk="0" hangingPunct="1">
              <a:lnSpc>
                <a:spcPct val="100000"/>
              </a:lnSpc>
              <a:spcBef>
                <a:spcPts val="0"/>
              </a:spcBef>
              <a:spcAft>
                <a:spcPts val="0"/>
              </a:spcAft>
              <a:buClrTx/>
              <a:buSzTx/>
              <a:buFontTx/>
              <a:buNone/>
              <a:tabLst/>
              <a:defRPr/>
            </a:pPr>
            <a:endParaRPr lang="fr-FR" sz="1100" dirty="0"/>
          </a:p>
          <a:p>
            <a:pPr marL="0" marR="0" indent="0" algn="l" defTabSz="914400" rtl="0" eaLnBrk="1" fontAlgn="auto" latinLnBrk="0" hangingPunct="1">
              <a:lnSpc>
                <a:spcPct val="100000"/>
              </a:lnSpc>
              <a:spcBef>
                <a:spcPts val="0"/>
              </a:spcBef>
              <a:spcAft>
                <a:spcPts val="0"/>
              </a:spcAft>
              <a:buClrTx/>
              <a:buSzTx/>
              <a:buFontTx/>
              <a:buNone/>
              <a:tabLst/>
              <a:defRPr/>
            </a:pPr>
            <a:r>
              <a:rPr lang="fr-FR" sz="1100" dirty="0"/>
              <a:t>Ce terme est utilisé pour désigner une situation grave, inhabituelle ou inattendue, qui a des répercussions sur la santé publique au-delà de la frontière nationale de l'État touché et qui peut nécessiter une action internationale immédiate.</a:t>
            </a:r>
            <a:endParaRPr lang="en-US" sz="1100" dirty="0"/>
          </a:p>
        </p:txBody>
      </p:sp>
      <p:sp>
        <p:nvSpPr>
          <p:cNvPr id="4" name="Footer Placeholder 3"/>
          <p:cNvSpPr>
            <a:spLocks noGrp="1"/>
          </p:cNvSpPr>
          <p:nvPr>
            <p:ph type="ftr" sz="quarter" idx="10"/>
          </p:nvPr>
        </p:nvSpPr>
        <p:spPr/>
        <p:txBody>
          <a:bodyPr/>
          <a:lstStyle/>
          <a:p>
            <a:r>
              <a:rPr lang="en-US"/>
              <a:t>O:\04 Terrorism\Budget Analyst Resources\CIO REPORT CARD template.ppt</a:t>
            </a:r>
            <a:endParaRPr lang="en-US" dirty="0"/>
          </a:p>
        </p:txBody>
      </p:sp>
      <p:sp>
        <p:nvSpPr>
          <p:cNvPr id="5" name="Slide Number Placeholder 4"/>
          <p:cNvSpPr>
            <a:spLocks noGrp="1"/>
          </p:cNvSpPr>
          <p:nvPr>
            <p:ph type="sldNum" sz="quarter" idx="11"/>
          </p:nvPr>
        </p:nvSpPr>
        <p:spPr/>
        <p:txBody>
          <a:bodyPr/>
          <a:lstStyle/>
          <a:p>
            <a:fld id="{C07E28EE-846A-46AD-ABA6-918140F5049E}" type="slidenum">
              <a:rPr lang="en-US" smtClean="0"/>
              <a:pPr/>
              <a:t>15</a:t>
            </a:fld>
            <a:endParaRPr lang="en-US" dirty="0"/>
          </a:p>
        </p:txBody>
      </p:sp>
    </p:spTree>
    <p:extLst>
      <p:ext uri="{BB962C8B-B14F-4D97-AF65-F5344CB8AC3E}">
        <p14:creationId xmlns:p14="http://schemas.microsoft.com/office/powerpoint/2010/main" val="35509878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Nous terminerons la présentation par une introduction rapide au cycle de gestion des urgences et à la façon dont nous l'utilisons aux PDE.</a:t>
            </a:r>
          </a:p>
          <a:p>
            <a:endParaRPr lang="fr-FR" dirty="0"/>
          </a:p>
          <a:p>
            <a:r>
              <a:rPr lang="fr-FR" dirty="0"/>
              <a:t>Bien que nous ne soyons pas toujours en état d'intervention, nous nous préparons toujours à la prochaine intervention. </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16</a:t>
            </a:fld>
            <a:endParaRPr lang="en-US"/>
          </a:p>
        </p:txBody>
      </p:sp>
    </p:spTree>
    <p:extLst>
      <p:ext uri="{BB962C8B-B14F-4D97-AF65-F5344CB8AC3E}">
        <p14:creationId xmlns:p14="http://schemas.microsoft.com/office/powerpoint/2010/main" val="248561269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b="0" dirty="0"/>
              <a:t>Le cycle comporte quatre phases. Vous pouvez voir que le cycle ne se termine jamais. C'est intentionnel. Nous ne devons JAMAIS cesser de nous préparer et de nous entraîner.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fr-FR" b="1" baseline="0" dirty="0"/>
              <a:t>Elle commence par des activités de préparation, qui comprennent des plans ou des préparatifs destinés à sauver des vies et à faciliter les opérations d'intervention. Elles ont lieu avant qu'un événement ne se produise. Quelqu'un peut-il me donner un exemple d'activité de préparation ?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1"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b="0" i="1" u="none" strike="noStrike" kern="1200" baseline="0" dirty="0">
                <a:solidFill>
                  <a:schemeClr val="tx1"/>
                </a:solidFill>
                <a:latin typeface="+mn-lt"/>
                <a:ea typeface="+mn-ea"/>
                <a:cs typeface="+mn-cs"/>
              </a:rPr>
              <a:t>Demandez aux participants de lever la main et de donner des réponses</a:t>
            </a:r>
            <a:r>
              <a:rPr lang="en-US" sz="1200" b="0" i="1" u="none" strike="noStrike" kern="1200" baseline="0" dirty="0">
                <a:solidFill>
                  <a:schemeClr val="tx1"/>
                </a:solidFill>
                <a:latin typeface="+mn-lt"/>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1"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b="0" i="0" u="none" strike="noStrike" kern="1200" baseline="0" dirty="0">
                <a:solidFill>
                  <a:schemeClr val="tx1"/>
                </a:solidFill>
                <a:latin typeface="+mn-lt"/>
                <a:ea typeface="+mn-ea"/>
                <a:cs typeface="+mn-cs"/>
              </a:rPr>
              <a:t>Parmi ces activités, on peut citer l'élaboration d'un PHERP, la formation à l'utilisation des EPI et au dépistage thermique, etc. Le PFM peut être un exemple de cette partie du cycle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FR" sz="1200" b="0" i="0"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b="0" i="0" u="none" strike="noStrike" kern="1200" baseline="0" dirty="0">
                <a:solidFill>
                  <a:schemeClr val="tx1"/>
                </a:solidFill>
                <a:latin typeface="+mn-lt"/>
                <a:ea typeface="+mn-ea"/>
                <a:cs typeface="+mn-cs"/>
              </a:rPr>
              <a:t>Les activités d'intervention comprennent les mesures prises pour sauver des vies dans une situation d'urgence. Qu'est-ce que cela signifie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FR" sz="1200" b="0" i="0"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b="0" i="1" u="none" strike="noStrike" kern="1200" baseline="0" dirty="0">
                <a:solidFill>
                  <a:schemeClr val="tx1"/>
                </a:solidFill>
                <a:latin typeface="+mn-lt"/>
                <a:ea typeface="+mn-ea"/>
                <a:cs typeface="+mn-cs"/>
              </a:rPr>
              <a:t>Demandez aux participants de lever la main et de donner des réponses.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FR" sz="1200" b="0" i="1"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b="0" i="0" u="none" strike="noStrike" kern="1200" baseline="0" dirty="0">
                <a:solidFill>
                  <a:schemeClr val="tx1"/>
                </a:solidFill>
                <a:latin typeface="+mn-lt"/>
                <a:ea typeface="+mn-ea"/>
                <a:cs typeface="+mn-cs"/>
              </a:rPr>
              <a:t>La réponse consiste à mettre en œuvre vos plans de préparation et se produit pendant un événement. Il s'agit de réaliser rapidement une évaluation des risques pour un voyageur ou de l'orienter vers un établissement de santé. Il s'agit de porter rapidement l'EPI approprié en cas d'urgence. Il s'agit de contrôler les entrées et les sorties.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FR" sz="1200" b="0" i="0"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b="0" i="0" u="none" strike="noStrike" kern="1200" baseline="0" dirty="0">
                <a:solidFill>
                  <a:schemeClr val="tx1"/>
                </a:solidFill>
                <a:latin typeface="+mn-lt"/>
                <a:ea typeface="+mn-ea"/>
                <a:cs typeface="+mn-cs"/>
              </a:rPr>
              <a:t>Les activités de récupération comprennent les mesures prises pour revenir à une situation normale ou encore plus sûre après une urgence. Quelqu'un peut-il en donner un exemple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FR" sz="1200" b="0" i="0"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b="0" i="1" u="none" strike="noStrike" kern="1200" baseline="0" dirty="0">
                <a:solidFill>
                  <a:schemeClr val="tx1"/>
                </a:solidFill>
                <a:latin typeface="+mn-lt"/>
                <a:ea typeface="+mn-ea"/>
                <a:cs typeface="+mn-cs"/>
              </a:rPr>
              <a:t>Demandez aux participants de lever la main et de donner des réponses</a:t>
            </a:r>
            <a:r>
              <a:rPr lang="fr-FR" sz="1200" b="0" i="0" u="none" strike="noStrike" kern="1200" baseline="0" dirty="0">
                <a:solidFill>
                  <a:schemeClr val="tx1"/>
                </a:solidFill>
                <a:latin typeface="+mn-lt"/>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FR" sz="1200" b="0" i="0"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b="0" i="0" u="none" strike="noStrike" kern="1200" baseline="0" dirty="0">
                <a:solidFill>
                  <a:schemeClr val="tx1"/>
                </a:solidFill>
                <a:latin typeface="+mn-lt"/>
                <a:ea typeface="+mn-ea"/>
                <a:cs typeface="+mn-cs"/>
              </a:rPr>
              <a:t>Les activités de récupération ont lieu après une urgence. Un exemple serait la désactivation de votre PHERP, ou le retour aux opérations de routine après avoir fait appel à du personnel supplémentaire. Il pourrait s'agir de revenir à une surveillance visuelle normale et routinière après avoir effectué des contrôles de sortie.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FR" sz="1200" b="0" i="0"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b="0" i="0" u="none" strike="noStrike" kern="1200" baseline="0" dirty="0">
                <a:solidFill>
                  <a:schemeClr val="tx1"/>
                </a:solidFill>
                <a:latin typeface="+mn-lt"/>
                <a:ea typeface="+mn-ea"/>
                <a:cs typeface="+mn-cs"/>
              </a:rPr>
              <a:t>Les activités de mitigation visent à prévenir les urgences futures ou à minimiser leurs effets. Elles comprennent toutes les activités qui empêchent une urgence, réduisent le risque qu'une urgence se produise ou réduisent les effets dommageables des urgences inévitables.  Qu'est-ce que cela signifie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FR" sz="1200" b="0" i="0"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b="0" i="1" u="none" strike="noStrike" kern="1200" baseline="0" dirty="0">
                <a:solidFill>
                  <a:schemeClr val="tx1"/>
                </a:solidFill>
                <a:latin typeface="+mn-lt"/>
                <a:ea typeface="+mn-ea"/>
                <a:cs typeface="+mn-cs"/>
              </a:rPr>
              <a:t>Demandez aux participants de lever la main et de donner des réponses.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FR" sz="1200" b="0" i="0"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b="0" i="0" u="none" strike="noStrike" kern="1200" baseline="0" dirty="0">
                <a:solidFill>
                  <a:schemeClr val="tx1"/>
                </a:solidFill>
                <a:latin typeface="+mn-lt"/>
                <a:ea typeface="+mn-ea"/>
                <a:cs typeface="+mn-cs"/>
              </a:rPr>
              <a:t> Les activités d'atténuation peuvent avoir lieu avant ou après l'événement, ou l'urgence. Disons qu'au cours d'une situation d'urgence, vous constatez de multiples manquements à l'utilisation du protocole EPI. Le personnel est infecté parce qu'il n'utilise pas les EPI correctement. Une activité de mitigation pourrait consister à organiser une formation spécifique à l'utilisation des EPI afin d'empêcher ou d'atténuer la répétition d'un tel événement.</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17</a:t>
            </a:fld>
            <a:endParaRPr lang="en-US"/>
          </a:p>
        </p:txBody>
      </p:sp>
    </p:spTree>
    <p:extLst>
      <p:ext uri="{BB962C8B-B14F-4D97-AF65-F5344CB8AC3E}">
        <p14:creationId xmlns:p14="http://schemas.microsoft.com/office/powerpoint/2010/main" val="162885224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Pour terminer la présentation, jouons à un jeu, qui n'est qu'un questionnaire informel sur ce que vous avez appris jusqu'à présent aujourd'hui, et je pense que vous devriez y prêter attention - certaines de ces questions pourraient apparaître dans votre </a:t>
            </a:r>
            <a:r>
              <a:rPr lang="fr-FR" dirty="0" err="1"/>
              <a:t>post-test</a:t>
            </a:r>
            <a:r>
              <a:rPr lang="fr-FR" dirty="0"/>
              <a:t> à la fin de la journée !</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22</a:t>
            </a:fld>
            <a:endParaRPr lang="en-US"/>
          </a:p>
        </p:txBody>
      </p:sp>
    </p:spTree>
    <p:extLst>
      <p:ext uri="{BB962C8B-B14F-4D97-AF65-F5344CB8AC3E}">
        <p14:creationId xmlns:p14="http://schemas.microsoft.com/office/powerpoint/2010/main" val="403413315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Expliquons rapidement comment le jeu fonctionne. Les questions sont classées par ordre de difficulté. La question la plus facile coûte 1000 faux dollars. La question la plus difficile coûte 6000 faux dollars.</a:t>
            </a:r>
          </a:p>
          <a:p>
            <a:r>
              <a:rPr lang="fr-FR" dirty="0"/>
              <a:t>Nous donnerons des chocolats à la place des dollars. Désolé ! </a:t>
            </a:r>
          </a:p>
          <a:p>
            <a:endParaRPr lang="fr-FR" dirty="0"/>
          </a:p>
          <a:p>
            <a:r>
              <a:rPr lang="fr-FR" dirty="0"/>
              <a:t>Demandez à l'animateur secondaire de répartir les participants en trois groupes - les groupes dont ils feront partie pendant le reste de la formation. Dites aux participants que chaque groupe aura la possibilité de choisir une question, et que le groupe peut se concerter pendant 30 secondes avant de donner une réponse. Vous ne devez pas tricher. Personne ne doit crier la réponse ! Personne ne doit regarder ses documents de référence ! </a:t>
            </a:r>
            <a:endParaRPr lang="en-US" i="1" baseline="0" dirty="0"/>
          </a:p>
        </p:txBody>
      </p:sp>
      <p:sp>
        <p:nvSpPr>
          <p:cNvPr id="4" name="Slide Number Placeholder 3"/>
          <p:cNvSpPr>
            <a:spLocks noGrp="1"/>
          </p:cNvSpPr>
          <p:nvPr>
            <p:ph type="sldNum" sz="quarter" idx="10"/>
          </p:nvPr>
        </p:nvSpPr>
        <p:spPr/>
        <p:txBody>
          <a:bodyPr/>
          <a:lstStyle/>
          <a:p>
            <a:fld id="{712B78C0-3020-4A62-8BB6-53E6219B4317}" type="slidenum">
              <a:rPr lang="en-US" smtClean="0"/>
              <a:t>23</a:t>
            </a:fld>
            <a:endParaRPr lang="en-US"/>
          </a:p>
        </p:txBody>
      </p:sp>
    </p:spTree>
    <p:extLst>
      <p:ext uri="{BB962C8B-B14F-4D97-AF65-F5344CB8AC3E}">
        <p14:creationId xmlns:p14="http://schemas.microsoft.com/office/powerpoint/2010/main" val="10503752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Voici nos objectifs de formation pour la présentation. </a:t>
            </a:r>
          </a:p>
          <a:p>
            <a:endParaRPr lang="fr-FR" dirty="0"/>
          </a:p>
          <a:p>
            <a:r>
              <a:rPr lang="fr-FR" dirty="0"/>
              <a:t>Pour cette présentation, il est important que chacun ait son livre sur le RSI (si disponible). Nous ferons référence à certaines sections du RSI tout au long de l'après-midi. </a:t>
            </a:r>
            <a:endParaRPr lang="en-US" baseline="0" dirty="0"/>
          </a:p>
          <a:p>
            <a:r>
              <a:rPr lang="fr-FR" i="1" dirty="0"/>
              <a:t>Lisez les objectifs d'apprentissage sur la diapositive.</a:t>
            </a:r>
            <a:endParaRPr lang="en-US" i="1" dirty="0"/>
          </a:p>
        </p:txBody>
      </p:sp>
      <p:sp>
        <p:nvSpPr>
          <p:cNvPr id="4" name="Slide Number Placeholder 3"/>
          <p:cNvSpPr>
            <a:spLocks noGrp="1"/>
          </p:cNvSpPr>
          <p:nvPr>
            <p:ph type="sldNum" sz="quarter" idx="10"/>
          </p:nvPr>
        </p:nvSpPr>
        <p:spPr/>
        <p:txBody>
          <a:bodyPr/>
          <a:lstStyle/>
          <a:p>
            <a:fld id="{712B78C0-3020-4A62-8BB6-53E6219B4317}" type="slidenum">
              <a:rPr lang="en-US" smtClean="0"/>
              <a:t>2</a:t>
            </a:fld>
            <a:endParaRPr lang="en-US"/>
          </a:p>
        </p:txBody>
      </p:sp>
    </p:spTree>
    <p:extLst>
      <p:ext uri="{BB962C8B-B14F-4D97-AF65-F5344CB8AC3E}">
        <p14:creationId xmlns:p14="http://schemas.microsoft.com/office/powerpoint/2010/main" val="12112541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i="1" dirty="0"/>
              <a:t>Posez la question figurant sur la diapositive. Laissez le groupe se concerter et comptez jusqu'à 30 secondes.</a:t>
            </a:r>
          </a:p>
          <a:p>
            <a:endParaRPr lang="fr-FR" i="1" dirty="0"/>
          </a:p>
          <a:p>
            <a:r>
              <a:rPr lang="fr-FR" i="1" dirty="0"/>
              <a:t>À la fin des 30 secondes ou lorsqu'ils ont partagé leur réponse, cliquez une fois de plus pour révéler la réponse. (Partagez la réponse à voix haute). </a:t>
            </a:r>
            <a:endParaRPr lang="en-US" i="1" dirty="0"/>
          </a:p>
        </p:txBody>
      </p:sp>
      <p:sp>
        <p:nvSpPr>
          <p:cNvPr id="4" name="Slide Number Placeholder 3"/>
          <p:cNvSpPr>
            <a:spLocks noGrp="1"/>
          </p:cNvSpPr>
          <p:nvPr>
            <p:ph type="sldNum" sz="quarter" idx="10"/>
          </p:nvPr>
        </p:nvSpPr>
        <p:spPr/>
        <p:txBody>
          <a:bodyPr/>
          <a:lstStyle/>
          <a:p>
            <a:fld id="{712B78C0-3020-4A62-8BB6-53E6219B4317}" type="slidenum">
              <a:rPr lang="en-US" smtClean="0"/>
              <a:t>24</a:t>
            </a:fld>
            <a:endParaRPr lang="en-US"/>
          </a:p>
        </p:txBody>
      </p:sp>
    </p:spTree>
    <p:extLst>
      <p:ext uri="{BB962C8B-B14F-4D97-AF65-F5344CB8AC3E}">
        <p14:creationId xmlns:p14="http://schemas.microsoft.com/office/powerpoint/2010/main" val="362310483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i="1" dirty="0"/>
              <a:t>Posez la question figurant sur la diapositive. Laissez le groupe se concerter et comptez jusqu'à 30 secondes.</a:t>
            </a:r>
          </a:p>
          <a:p>
            <a:endParaRPr lang="fr-FR" i="1" dirty="0"/>
          </a:p>
          <a:p>
            <a:r>
              <a:rPr lang="fr-FR" i="1" dirty="0"/>
              <a:t>À la fin des 30 secondes ou lorsqu'ils ont partagé leur réponse, cliquez une fois de plus pour révéler la réponse. (Partagez la réponse à voix haute). </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25</a:t>
            </a:fld>
            <a:endParaRPr lang="en-US"/>
          </a:p>
        </p:txBody>
      </p:sp>
    </p:spTree>
    <p:extLst>
      <p:ext uri="{BB962C8B-B14F-4D97-AF65-F5344CB8AC3E}">
        <p14:creationId xmlns:p14="http://schemas.microsoft.com/office/powerpoint/2010/main" val="180615630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i="1" dirty="0"/>
              <a:t>Posez la question figurant sur la diapositive. Laissez le groupe se concerter et comptez jusqu'à 30 secondes.</a:t>
            </a:r>
          </a:p>
          <a:p>
            <a:endParaRPr lang="fr-FR" i="1" dirty="0"/>
          </a:p>
          <a:p>
            <a:r>
              <a:rPr lang="fr-FR" i="1" dirty="0"/>
              <a:t>À la fin des 30 secondes ou lorsqu'ils ont partagé leur réponse, cliquez une fois de plus pour révéler la réponse. (Partagez la réponse à voix haute). </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26</a:t>
            </a:fld>
            <a:endParaRPr lang="en-US"/>
          </a:p>
        </p:txBody>
      </p:sp>
    </p:spTree>
    <p:extLst>
      <p:ext uri="{BB962C8B-B14F-4D97-AF65-F5344CB8AC3E}">
        <p14:creationId xmlns:p14="http://schemas.microsoft.com/office/powerpoint/2010/main" val="417294325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i="1" dirty="0"/>
              <a:t>Posez la question figurant sur la diapositive. Laissez le groupe se concerter et comptez jusqu'à 30 secondes.</a:t>
            </a:r>
          </a:p>
          <a:p>
            <a:endParaRPr lang="fr-FR" i="1" dirty="0"/>
          </a:p>
          <a:p>
            <a:r>
              <a:rPr lang="fr-FR" i="1" dirty="0"/>
              <a:t>À la fin des 30 secondes ou lorsqu'ils ont partagé leur réponse, cliquez une fois de plus pour révéler la réponse. (Partagez la réponse à voix haute). </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27</a:t>
            </a:fld>
            <a:endParaRPr lang="en-US"/>
          </a:p>
        </p:txBody>
      </p:sp>
    </p:spTree>
    <p:extLst>
      <p:ext uri="{BB962C8B-B14F-4D97-AF65-F5344CB8AC3E}">
        <p14:creationId xmlns:p14="http://schemas.microsoft.com/office/powerpoint/2010/main" val="264011817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i="1" dirty="0"/>
              <a:t>Posez la question figurant sur la diapositive. Laissez le groupe se concerter et comptez jusqu'à 30 secondes.</a:t>
            </a:r>
          </a:p>
          <a:p>
            <a:endParaRPr lang="fr-FR" i="1" dirty="0"/>
          </a:p>
          <a:p>
            <a:r>
              <a:rPr lang="fr-FR" i="1" dirty="0"/>
              <a:t>À la fin des 30 secondes ou lorsqu'ils ont partagé leur réponse, cliquez une fois de plus pour révéler la réponse. (Partagez la réponse à voix haute). </a:t>
            </a:r>
            <a:endParaRPr lang="en-US" i="1" dirty="0"/>
          </a:p>
          <a:p>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28</a:t>
            </a:fld>
            <a:endParaRPr lang="en-US"/>
          </a:p>
        </p:txBody>
      </p:sp>
    </p:spTree>
    <p:extLst>
      <p:ext uri="{BB962C8B-B14F-4D97-AF65-F5344CB8AC3E}">
        <p14:creationId xmlns:p14="http://schemas.microsoft.com/office/powerpoint/2010/main" val="404479610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i="1" dirty="0"/>
              <a:t>Posez la question figurant sur la diapositive. Laissez le groupe se concerter et comptez jusqu'à 30 secondes.</a:t>
            </a:r>
          </a:p>
          <a:p>
            <a:endParaRPr lang="fr-FR" i="1" dirty="0"/>
          </a:p>
          <a:p>
            <a:r>
              <a:rPr lang="fr-FR" i="1" dirty="0"/>
              <a:t>À la fin des 30 secondes ou lorsqu'ils ont partagé leur réponse, cliquez une fois de plus pour révéler la réponse. (Partagez la réponse à voix haute). </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29</a:t>
            </a:fld>
            <a:endParaRPr lang="en-US"/>
          </a:p>
        </p:txBody>
      </p:sp>
    </p:spTree>
    <p:extLst>
      <p:ext uri="{BB962C8B-B14F-4D97-AF65-F5344CB8AC3E}">
        <p14:creationId xmlns:p14="http://schemas.microsoft.com/office/powerpoint/2010/main" val="63630591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Ajoutez une</a:t>
            </a:r>
            <a:r>
              <a:rPr lang="fr-FR" baseline="0" dirty="0"/>
              <a:t> photo de l’animateur</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30</a:t>
            </a:fld>
            <a:endParaRPr lang="en-US"/>
          </a:p>
        </p:txBody>
      </p:sp>
    </p:spTree>
    <p:extLst>
      <p:ext uri="{BB962C8B-B14F-4D97-AF65-F5344CB8AC3E}">
        <p14:creationId xmlns:p14="http://schemas.microsoft.com/office/powerpoint/2010/main" val="14311620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fr-FR" sz="1200" kern="1200" dirty="0">
                <a:solidFill>
                  <a:schemeClr val="tx1"/>
                </a:solidFill>
                <a:effectLst/>
                <a:latin typeface="+mn-lt"/>
                <a:ea typeface="+mn-ea"/>
                <a:cs typeface="+mn-cs"/>
              </a:rPr>
              <a:t>Bien que cette présentation et l'ensemble de cette formation ne portent que sur les points d'entrée, nous devons savoir que le RSI couvre bien plus que cela. </a:t>
            </a:r>
          </a:p>
          <a:p>
            <a:pPr lvl="0"/>
            <a:r>
              <a:rPr lang="fr-FR" sz="1200" kern="1200" dirty="0">
                <a:solidFill>
                  <a:schemeClr val="tx1"/>
                </a:solidFill>
                <a:effectLst/>
                <a:latin typeface="+mn-lt"/>
                <a:ea typeface="+mn-ea"/>
                <a:cs typeface="+mn-cs"/>
              </a:rPr>
              <a:t>L'OMS a adopté le RSI en 1969 et l'a révisé pour la dernière fois en 2005 ; les États membres de l'OMS, qui sont des pays, sont tenus de le respecter, et les pays sont liés par les dispositions du RSI. </a:t>
            </a:r>
          </a:p>
          <a:p>
            <a:pPr lvl="0"/>
            <a:endParaRPr lang="fr-FR" sz="1200" kern="1200" dirty="0">
              <a:solidFill>
                <a:schemeClr val="tx1"/>
              </a:solidFill>
              <a:effectLst/>
              <a:latin typeface="+mn-lt"/>
              <a:ea typeface="+mn-ea"/>
              <a:cs typeface="+mn-cs"/>
            </a:endParaRPr>
          </a:p>
          <a:p>
            <a:pPr lvl="0"/>
            <a:r>
              <a:rPr lang="fr-FR" sz="1200" kern="1200" dirty="0">
                <a:solidFill>
                  <a:schemeClr val="tx1"/>
                </a:solidFill>
                <a:effectLst/>
                <a:latin typeface="+mn-lt"/>
                <a:ea typeface="+mn-ea"/>
                <a:cs typeface="+mn-cs"/>
              </a:rPr>
              <a:t>Comme l'indique la diapositive, le RSI a pour objet de prévenir la propagation internationale des maladies, de s'en protéger, de la maîtriser et d'y apporter une réponse de santé publique, selon des modalités proportionnées et limitées aux risques pour la santé publique, en évitant toute entrave inutile au trafic et au commerce internationaux.</a:t>
            </a:r>
          </a:p>
          <a:p>
            <a:pPr lvl="0"/>
            <a:endParaRPr lang="fr-FR" sz="1200" kern="1200" dirty="0">
              <a:solidFill>
                <a:schemeClr val="tx1"/>
              </a:solidFill>
              <a:effectLst/>
              <a:latin typeface="+mn-lt"/>
              <a:ea typeface="+mn-ea"/>
              <a:cs typeface="+mn-cs"/>
            </a:endParaRPr>
          </a:p>
          <a:p>
            <a:pPr lvl="0"/>
            <a:r>
              <a:rPr lang="fr-FR" sz="1200" kern="1200" dirty="0">
                <a:solidFill>
                  <a:schemeClr val="tx1"/>
                </a:solidFill>
                <a:effectLst/>
                <a:latin typeface="+mn-lt"/>
                <a:ea typeface="+mn-ea"/>
                <a:cs typeface="+mn-cs"/>
              </a:rPr>
              <a:t>Nous pensions que cette infographie à droite de la diapositive était utile. Les mandats du RSI aux pays peuvent</a:t>
            </a:r>
            <a:r>
              <a:rPr lang="fr-FR" sz="1200" kern="1200" baseline="0" dirty="0">
                <a:solidFill>
                  <a:schemeClr val="tx1"/>
                </a:solidFill>
                <a:effectLst/>
                <a:latin typeface="+mn-lt"/>
                <a:ea typeface="+mn-ea"/>
                <a:cs typeface="+mn-cs"/>
              </a:rPr>
              <a:t> se résumer</a:t>
            </a:r>
            <a:r>
              <a:rPr lang="fr-FR" sz="1200" kern="1200" dirty="0">
                <a:solidFill>
                  <a:schemeClr val="tx1"/>
                </a:solidFill>
                <a:effectLst/>
                <a:latin typeface="+mn-lt"/>
                <a:ea typeface="+mn-ea"/>
                <a:cs typeface="+mn-cs"/>
              </a:rPr>
              <a:t> en quatre mots : détecter, évaluer, signaler et répondre.</a:t>
            </a:r>
          </a:p>
        </p:txBody>
      </p:sp>
      <p:sp>
        <p:nvSpPr>
          <p:cNvPr id="4" name="Slide Number Placeholder 3"/>
          <p:cNvSpPr>
            <a:spLocks noGrp="1"/>
          </p:cNvSpPr>
          <p:nvPr>
            <p:ph type="sldNum" sz="quarter" idx="10"/>
          </p:nvPr>
        </p:nvSpPr>
        <p:spPr/>
        <p:txBody>
          <a:bodyPr/>
          <a:lstStyle/>
          <a:p>
            <a:fld id="{712B78C0-3020-4A62-8BB6-53E6219B4317}" type="slidenum">
              <a:rPr lang="en-US" smtClean="0"/>
              <a:t>3</a:t>
            </a:fld>
            <a:endParaRPr lang="en-US"/>
          </a:p>
        </p:txBody>
      </p:sp>
    </p:spTree>
    <p:extLst>
      <p:ext uri="{BB962C8B-B14F-4D97-AF65-F5344CB8AC3E}">
        <p14:creationId xmlns:p14="http://schemas.microsoft.com/office/powerpoint/2010/main" val="14726997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fr-FR" sz="1200" kern="1200" dirty="0">
                <a:solidFill>
                  <a:schemeClr val="tx1"/>
                </a:solidFill>
                <a:effectLst/>
                <a:latin typeface="+mn-lt"/>
                <a:ea typeface="+mn-ea"/>
                <a:cs typeface="+mn-cs"/>
              </a:rPr>
              <a:t> Mais passons maintenant au travail sur le point d'entrée ! C'est pour cela que nous sommes là !</a:t>
            </a:r>
          </a:p>
          <a:p>
            <a:pPr lvl="0"/>
            <a:r>
              <a:rPr lang="fr-FR" sz="1200" kern="1200" dirty="0">
                <a:solidFill>
                  <a:schemeClr val="tx1"/>
                </a:solidFill>
                <a:effectLst/>
                <a:latin typeface="+mn-lt"/>
                <a:ea typeface="+mn-ea"/>
                <a:cs typeface="+mn-cs"/>
              </a:rPr>
              <a:t>Saviez-vous que 27 des 66 articles du RSI concernent les voyageurs et les points d'entrée ? Cela souligne l'importance de votre travail. Nous nous concentrerons aujourd'hui sur les articles les plus pertinents et sur les 12 capacités essentielles.</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12B78C0-3020-4A62-8BB6-53E6219B4317}" type="slidenum">
              <a:rPr lang="en-US" smtClean="0"/>
              <a:t>4</a:t>
            </a:fld>
            <a:endParaRPr lang="en-US"/>
          </a:p>
        </p:txBody>
      </p:sp>
    </p:spTree>
    <p:extLst>
      <p:ext uri="{BB962C8B-B14F-4D97-AF65-F5344CB8AC3E}">
        <p14:creationId xmlns:p14="http://schemas.microsoft.com/office/powerpoint/2010/main" val="34756248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L'OMS peut</a:t>
            </a:r>
            <a:r>
              <a:rPr lang="fr-FR" baseline="0" dirty="0"/>
              <a:t> </a:t>
            </a:r>
            <a:r>
              <a:rPr lang="fr-FR" dirty="0"/>
              <a:t>nous donner un aperçu du travail spécifique des PDE dans le RSI?</a:t>
            </a:r>
          </a:p>
          <a:p>
            <a:endParaRPr lang="fr-FR" dirty="0"/>
          </a:p>
          <a:p>
            <a:r>
              <a:rPr lang="fr-FR" dirty="0"/>
              <a:t>Cette vidéo a été réalisée avant l'épidémie d'Ebola de 2014 en Afrique de l'Ouest, mais elle est toujours pertinente. Elle dure environ 4 minutes.</a:t>
            </a:r>
          </a:p>
          <a:p>
            <a:endParaRPr lang="fr-FR" dirty="0"/>
          </a:p>
          <a:p>
            <a:r>
              <a:rPr lang="fr-FR" dirty="0"/>
              <a:t>Demandez à la personne de faire visionner la vidéo.</a:t>
            </a:r>
          </a:p>
        </p:txBody>
      </p:sp>
      <p:sp>
        <p:nvSpPr>
          <p:cNvPr id="4" name="Slide Number Placeholder 3"/>
          <p:cNvSpPr>
            <a:spLocks noGrp="1"/>
          </p:cNvSpPr>
          <p:nvPr>
            <p:ph type="sldNum" sz="quarter" idx="10"/>
          </p:nvPr>
        </p:nvSpPr>
        <p:spPr/>
        <p:txBody>
          <a:bodyPr/>
          <a:lstStyle/>
          <a:p>
            <a:fld id="{712B78C0-3020-4A62-8BB6-53E6219B4317}" type="slidenum">
              <a:rPr lang="en-US" smtClean="0"/>
              <a:t>5</a:t>
            </a:fld>
            <a:endParaRPr lang="en-US"/>
          </a:p>
        </p:txBody>
      </p:sp>
    </p:spTree>
    <p:extLst>
      <p:ext uri="{BB962C8B-B14F-4D97-AF65-F5344CB8AC3E}">
        <p14:creationId xmlns:p14="http://schemas.microsoft.com/office/powerpoint/2010/main" val="8440133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Avant d'aborder les capacités fondamentales, voyons les articles du RSI qui nous concernent aux PDE. </a:t>
            </a:r>
          </a:p>
          <a:p>
            <a:endParaRPr lang="fr-FR" dirty="0"/>
          </a:p>
          <a:p>
            <a:r>
              <a:rPr lang="fr-FR" dirty="0"/>
              <a:t>Quels sont-ils, et comment s'appliquent-ils à notre travail ?</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6</a:t>
            </a:fld>
            <a:endParaRPr lang="en-US"/>
          </a:p>
        </p:txBody>
      </p:sp>
    </p:spTree>
    <p:extLst>
      <p:ext uri="{BB962C8B-B14F-4D97-AF65-F5344CB8AC3E}">
        <p14:creationId xmlns:p14="http://schemas.microsoft.com/office/powerpoint/2010/main" val="1914306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fr-FR" dirty="0"/>
              <a:t>Commençons par l'article 19, qui est désigné par le terme "obligations générales".</a:t>
            </a:r>
          </a:p>
          <a:p>
            <a:pPr marL="0" indent="0">
              <a:buFont typeface="Arial" panose="020B0604020202020204" pitchFamily="34" charset="0"/>
              <a:buNone/>
            </a:pPr>
            <a:endParaRPr lang="fr-FR" dirty="0"/>
          </a:p>
          <a:p>
            <a:pPr marL="0" indent="0">
              <a:buFont typeface="Arial" panose="020B0604020202020204" pitchFamily="34" charset="0"/>
              <a:buNone/>
            </a:pPr>
            <a:r>
              <a:rPr lang="fr-FR" dirty="0"/>
              <a:t>Les capacités fondamentales seront abordées plus tard, mais elles comprennent l'élaboration d'un PHERP, c'est-à-dire un plan d'intervention d'urgence en matière de santé publique. Idéalement, chaque PDE devrait en avoir un. </a:t>
            </a:r>
          </a:p>
          <a:p>
            <a:pPr marL="0" indent="0">
              <a:buFont typeface="Arial" panose="020B0604020202020204" pitchFamily="34" charset="0"/>
              <a:buNone/>
            </a:pPr>
            <a:endParaRPr lang="fr-FR" dirty="0"/>
          </a:p>
          <a:p>
            <a:pPr marL="0" indent="0">
              <a:buFont typeface="Arial" panose="020B0604020202020204" pitchFamily="34" charset="0"/>
              <a:buNone/>
            </a:pPr>
            <a:r>
              <a:rPr lang="fr-FR" dirty="0"/>
              <a:t>L'article 19 nous demande également d'identifier l'autorité compétente. Qu'est-ce qu'une autorité compétente ? C'est une autorité - ou une agence - responsable de la mise en œuvre et de l'application du RSI. Or, le RSI est énorme. Une seule autorité compétente ne peut pas tout faire. Mais pour la section PDE - ce pour quoi nous sommes ici - l'autorité compétente, c'est vous, [l'agence sanitaire de la PDE]. C'est votre travail.</a:t>
            </a:r>
          </a:p>
        </p:txBody>
      </p:sp>
      <p:sp>
        <p:nvSpPr>
          <p:cNvPr id="4" name="Slide Number Placeholder 3"/>
          <p:cNvSpPr>
            <a:spLocks noGrp="1"/>
          </p:cNvSpPr>
          <p:nvPr>
            <p:ph type="sldNum" sz="quarter" idx="10"/>
          </p:nvPr>
        </p:nvSpPr>
        <p:spPr/>
        <p:txBody>
          <a:bodyPr/>
          <a:lstStyle/>
          <a:p>
            <a:fld id="{6895EC3E-5F7C-4026-BED3-E19168FBF3EC}" type="slidenum">
              <a:rPr lang="en-US" smtClean="0"/>
              <a:t>7</a:t>
            </a:fld>
            <a:endParaRPr lang="en-US" dirty="0"/>
          </a:p>
        </p:txBody>
      </p:sp>
    </p:spTree>
    <p:extLst>
      <p:ext uri="{BB962C8B-B14F-4D97-AF65-F5344CB8AC3E}">
        <p14:creationId xmlns:p14="http://schemas.microsoft.com/office/powerpoint/2010/main" val="28674499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fr-FR" sz="1200" kern="1200" dirty="0">
                <a:solidFill>
                  <a:schemeClr val="tx1"/>
                </a:solidFill>
                <a:effectLst/>
                <a:latin typeface="+mn-lt"/>
                <a:ea typeface="+mn-ea"/>
                <a:cs typeface="+mn-cs"/>
              </a:rPr>
              <a:t> Regardez l'article 23 du RSI. Cet article stipule simplement que les pays peuvent demander aux voyageurs des informations sur leur localisation et leur santé, pour la recherche des contacts ou pour d'autres raisons.</a:t>
            </a:r>
          </a:p>
          <a:p>
            <a:pPr lvl="0"/>
            <a:r>
              <a:rPr lang="fr-FR" sz="1200" kern="1200" dirty="0">
                <a:solidFill>
                  <a:schemeClr val="tx1"/>
                </a:solidFill>
                <a:effectLst/>
                <a:latin typeface="+mn-lt"/>
                <a:ea typeface="+mn-ea"/>
                <a:cs typeface="+mn-cs"/>
              </a:rPr>
              <a:t>Cet article donne également l'autorisation de prendre d'autres mesures sanitaires - selon les besoins et les nécessités - afin de prévenir la propagation des maladies.</a:t>
            </a:r>
            <a:endParaRPr lang="en-US" dirty="0"/>
          </a:p>
        </p:txBody>
      </p:sp>
      <p:sp>
        <p:nvSpPr>
          <p:cNvPr id="4" name="Slide Number Placeholder 3"/>
          <p:cNvSpPr>
            <a:spLocks noGrp="1"/>
          </p:cNvSpPr>
          <p:nvPr>
            <p:ph type="sldNum" sz="quarter" idx="10"/>
          </p:nvPr>
        </p:nvSpPr>
        <p:spPr/>
        <p:txBody>
          <a:bodyPr/>
          <a:lstStyle/>
          <a:p>
            <a:fld id="{6895EC3E-5F7C-4026-BED3-E19168FBF3EC}" type="slidenum">
              <a:rPr lang="en-US" smtClean="0"/>
              <a:t>8</a:t>
            </a:fld>
            <a:endParaRPr lang="en-US" dirty="0"/>
          </a:p>
        </p:txBody>
      </p:sp>
    </p:spTree>
    <p:extLst>
      <p:ext uri="{BB962C8B-B14F-4D97-AF65-F5344CB8AC3E}">
        <p14:creationId xmlns:p14="http://schemas.microsoft.com/office/powerpoint/2010/main" val="34174509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Passons maintenant à l'article 24. Il s'agit juste d'une information pour votre gouverne, car le public est composé de pilotes de ligne et de représentants de l'industrie aérienne. Mais il est important de savoir que le RSI exige également des informations de leur part.</a:t>
            </a:r>
          </a:p>
          <a:p>
            <a:r>
              <a:rPr lang="fr-FR" dirty="0"/>
              <a:t>Les pilotes et les avions doivent se conformer aux mesures sanitaires, et ils doivent signaler les voyageurs malades à un point d'entrée et à l'autorité sanitaire. </a:t>
            </a:r>
            <a:endParaRPr lang="en-US" dirty="0"/>
          </a:p>
        </p:txBody>
      </p:sp>
      <p:sp>
        <p:nvSpPr>
          <p:cNvPr id="4" name="Slide Number Placeholder 3"/>
          <p:cNvSpPr>
            <a:spLocks noGrp="1"/>
          </p:cNvSpPr>
          <p:nvPr>
            <p:ph type="sldNum" sz="quarter" idx="10"/>
          </p:nvPr>
        </p:nvSpPr>
        <p:spPr/>
        <p:txBody>
          <a:bodyPr/>
          <a:lstStyle/>
          <a:p>
            <a:fld id="{6895EC3E-5F7C-4026-BED3-E19168FBF3EC}" type="slidenum">
              <a:rPr lang="en-US" smtClean="0"/>
              <a:t>9</a:t>
            </a:fld>
            <a:endParaRPr lang="en-US" dirty="0"/>
          </a:p>
        </p:txBody>
      </p:sp>
    </p:spTree>
    <p:extLst>
      <p:ext uri="{BB962C8B-B14F-4D97-AF65-F5344CB8AC3E}">
        <p14:creationId xmlns:p14="http://schemas.microsoft.com/office/powerpoint/2010/main" val="193319801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2373"/>
            <a:ext cx="12192000" cy="6867027"/>
            <a:chOff x="0" y="-2373"/>
            <a:chExt cx="12192000" cy="6867027"/>
          </a:xfrm>
        </p:grpSpPr>
        <p:sp>
          <p:nvSpPr>
            <p:cNvPr id="8" name="Rectangle 7"/>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10"/>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2" name="Oval 11"/>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Oval 12"/>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ctrTitle"/>
          </p:nvPr>
        </p:nvSpPr>
        <p:spPr>
          <a:xfrm>
            <a:off x="1154955" y="2099733"/>
            <a:ext cx="8825658" cy="2677648"/>
          </a:xfrm>
        </p:spPr>
        <p:txBody>
          <a:bodyPr anchor="b"/>
          <a:lstStyle>
            <a:lvl1pPr>
              <a:defRPr sz="5400"/>
            </a:lvl1pPr>
          </a:lstStyle>
          <a:p>
            <a:r>
              <a:rPr lang="en-US"/>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rot="5400000">
            <a:off x="10089390" y="1792223"/>
            <a:ext cx="990599" cy="304799"/>
          </a:xfrm>
        </p:spPr>
        <p:txBody>
          <a:bodyPr anchor="t"/>
          <a:lstStyle>
            <a:lvl1pPr algn="l">
              <a:defRPr b="0" i="0">
                <a:solidFill>
                  <a:schemeClr val="bg1"/>
                </a:solidFill>
              </a:defRPr>
            </a:lvl1pPr>
          </a:lstStyle>
          <a:p>
            <a:fld id="{03BE566C-AB4F-403A-8AE7-68145842EBA5}" type="datetime1">
              <a:rPr lang="en-US" smtClean="0"/>
              <a:t>9/22/2021</a:t>
            </a:fld>
            <a:endParaRPr lang="en-US" dirty="0"/>
          </a:p>
        </p:txBody>
      </p:sp>
      <p:sp>
        <p:nvSpPr>
          <p:cNvPr id="5" name="Footer Placeholder 4"/>
          <p:cNvSpPr>
            <a:spLocks noGrp="1"/>
          </p:cNvSpPr>
          <p:nvPr>
            <p:ph type="ftr" sz="quarter" idx="11"/>
          </p:nvPr>
        </p:nvSpPr>
        <p:spPr>
          <a:xfrm rot="5400000">
            <a:off x="8959592" y="3226820"/>
            <a:ext cx="3859795" cy="304801"/>
          </a:xfrm>
        </p:spPr>
        <p:txBody>
          <a:bodyPr/>
          <a:lstStyle>
            <a:lvl1pPr>
              <a:defRPr b="0" i="0">
                <a:solidFill>
                  <a:schemeClr val="bg1"/>
                </a:solidFill>
              </a:defRPr>
            </a:lvl1pPr>
          </a:lstStyle>
          <a:p>
            <a:r>
              <a:rPr lang="en-US"/>
              <a:t>
              </a:t>
            </a:r>
            <a:endParaRPr lang="en-US" dirty="0"/>
          </a:p>
        </p:txBody>
      </p:sp>
      <p:sp>
        <p:nvSpPr>
          <p:cNvPr id="10" name="Rectangle 9"/>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a:xfrm>
            <a:off x="10351008" y="292608"/>
            <a:ext cx="838199" cy="767687"/>
          </a:xfrm>
        </p:spPr>
        <p:txBody>
          <a:bodyPr/>
          <a:lstStyle>
            <a:lvl1pPr>
              <a:defRPr sz="2800" b="0" i="0">
                <a:latin typeface="+mj-lt"/>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8787359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grpSp>
        <p:nvGrpSpPr>
          <p:cNvPr id="19" name="Group 18"/>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Freeform 5"/>
            <p:cNvSpPr/>
            <p:nvPr/>
          </p:nvSpPr>
          <p:spPr bwMode="gray">
            <a:xfrm rot="10371525">
              <a:off x="263767" y="443825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5"/>
            <p:cNvSpPr/>
            <p:nvPr/>
          </p:nvSpPr>
          <p:spPr bwMode="gray">
            <a:xfrm rot="10800000">
              <a:off x="459506" y="321130"/>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4966674"/>
            <a:ext cx="882565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54955" y="685800"/>
            <a:ext cx="8825658" cy="3429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bwMode="gray">
          <a:xfrm>
            <a:off x="1154956" y="5536665"/>
            <a:ext cx="8825656" cy="493712"/>
          </a:xfrm>
        </p:spPr>
        <p:txBody>
          <a:bodyPr>
            <a:normAutofit/>
          </a:bodyPr>
          <a:lstStyle>
            <a:lvl1pPr marL="0" indent="0">
              <a:buNone/>
              <a:defRPr sz="12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B43DFA3D-5C3A-4044-A304-E9D536A45F7D}" type="datetime1">
              <a:rPr lang="en-US" smtClean="0"/>
              <a:t>9/22/2021</a:t>
            </a:fld>
            <a:endParaRPr lang="en-US" dirty="0"/>
          </a:p>
        </p:txBody>
      </p:sp>
      <p:sp>
        <p:nvSpPr>
          <p:cNvPr id="6" name="Footer Placeholder 5"/>
          <p:cNvSpPr>
            <a:spLocks noGrp="1"/>
          </p:cNvSpPr>
          <p:nvPr>
            <p:ph type="ftr" sz="quarter" idx="11"/>
          </p:nvPr>
        </p:nvSpPr>
        <p:spPr/>
        <p:txBody>
          <a:bodyPr/>
          <a:lstStyle/>
          <a:p>
            <a:r>
              <a:rPr lang="en-US"/>
              <a:t>
              </a:t>
            </a:r>
            <a:endParaRPr lang="en-US" dirty="0"/>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1548979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grpSp>
        <p:nvGrpSpPr>
          <p:cNvPr id="12" name="Group 11"/>
          <p:cNvGrpSpPr/>
          <p:nvPr/>
        </p:nvGrpSpPr>
        <p:grpSpPr>
          <a:xfrm>
            <a:off x="0" y="-2373"/>
            <a:ext cx="12192000" cy="6867027"/>
            <a:chOff x="0" y="-2373"/>
            <a:chExt cx="12192000" cy="6867027"/>
          </a:xfrm>
        </p:grpSpPr>
        <p:sp>
          <p:nvSpPr>
            <p:cNvPr id="10" name="Rectangle 9"/>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21010068">
              <a:off x="8490951" y="271487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7" name="Freeform 5"/>
            <p:cNvSpPr/>
            <p:nvPr/>
          </p:nvSpPr>
          <p:spPr bwMode="gray">
            <a:xfrm>
              <a:off x="455612" y="2801319"/>
              <a:ext cx="11277600" cy="3602637"/>
            </a:xfrm>
            <a:custGeom>
              <a:avLst/>
              <a:gdLst/>
              <a:ahLst/>
              <a:cxnLst/>
              <a:rect l="l" t="t" r="r" b="b"/>
              <a:pathLst>
                <a:path w="10000" h="7946">
                  <a:moveTo>
                    <a:pt x="0" y="0"/>
                  </a:moveTo>
                  <a:lnTo>
                    <a:pt x="0" y="7945"/>
                  </a:lnTo>
                  <a:lnTo>
                    <a:pt x="10000" y="7946"/>
                  </a:lnTo>
                  <a:lnTo>
                    <a:pt x="10000" y="4"/>
                  </a:lnTo>
                  <a:lnTo>
                    <a:pt x="10000" y="4"/>
                  </a:lnTo>
                  <a:lnTo>
                    <a:pt x="9773" y="91"/>
                  </a:lnTo>
                  <a:lnTo>
                    <a:pt x="9547" y="175"/>
                  </a:lnTo>
                  <a:lnTo>
                    <a:pt x="9320" y="256"/>
                  </a:lnTo>
                  <a:lnTo>
                    <a:pt x="9092" y="326"/>
                  </a:lnTo>
                  <a:lnTo>
                    <a:pt x="8865" y="396"/>
                  </a:lnTo>
                  <a:lnTo>
                    <a:pt x="8637" y="462"/>
                  </a:lnTo>
                  <a:lnTo>
                    <a:pt x="8412" y="518"/>
                  </a:lnTo>
                  <a:lnTo>
                    <a:pt x="8184" y="571"/>
                  </a:lnTo>
                  <a:lnTo>
                    <a:pt x="7957" y="620"/>
                  </a:lnTo>
                  <a:lnTo>
                    <a:pt x="7734" y="662"/>
                  </a:lnTo>
                  <a:lnTo>
                    <a:pt x="7508" y="704"/>
                  </a:lnTo>
                  <a:lnTo>
                    <a:pt x="7285" y="739"/>
                  </a:lnTo>
                  <a:lnTo>
                    <a:pt x="7062" y="767"/>
                  </a:lnTo>
                  <a:lnTo>
                    <a:pt x="6840" y="795"/>
                  </a:lnTo>
                  <a:lnTo>
                    <a:pt x="6620" y="819"/>
                  </a:lnTo>
                  <a:lnTo>
                    <a:pt x="6402" y="837"/>
                  </a:lnTo>
                  <a:lnTo>
                    <a:pt x="6184" y="851"/>
                  </a:lnTo>
                  <a:lnTo>
                    <a:pt x="5968" y="865"/>
                  </a:lnTo>
                  <a:lnTo>
                    <a:pt x="5755" y="872"/>
                  </a:lnTo>
                  <a:lnTo>
                    <a:pt x="5542" y="879"/>
                  </a:lnTo>
                  <a:lnTo>
                    <a:pt x="5332" y="882"/>
                  </a:lnTo>
                  <a:lnTo>
                    <a:pt x="5124" y="879"/>
                  </a:lnTo>
                  <a:lnTo>
                    <a:pt x="4918" y="879"/>
                  </a:lnTo>
                  <a:lnTo>
                    <a:pt x="4714" y="872"/>
                  </a:lnTo>
                  <a:lnTo>
                    <a:pt x="4514" y="861"/>
                  </a:lnTo>
                  <a:lnTo>
                    <a:pt x="4316" y="851"/>
                  </a:lnTo>
                  <a:lnTo>
                    <a:pt x="4122" y="840"/>
                  </a:lnTo>
                  <a:lnTo>
                    <a:pt x="3929" y="823"/>
                  </a:lnTo>
                  <a:lnTo>
                    <a:pt x="3739" y="805"/>
                  </a:lnTo>
                  <a:lnTo>
                    <a:pt x="3553" y="788"/>
                  </a:lnTo>
                  <a:lnTo>
                    <a:pt x="3190" y="742"/>
                  </a:lnTo>
                  <a:lnTo>
                    <a:pt x="2842" y="693"/>
                  </a:lnTo>
                  <a:lnTo>
                    <a:pt x="2508" y="641"/>
                  </a:lnTo>
                  <a:lnTo>
                    <a:pt x="2192" y="585"/>
                  </a:lnTo>
                  <a:lnTo>
                    <a:pt x="1890" y="525"/>
                  </a:lnTo>
                  <a:lnTo>
                    <a:pt x="1610" y="462"/>
                  </a:lnTo>
                  <a:lnTo>
                    <a:pt x="1347" y="399"/>
                  </a:lnTo>
                  <a:lnTo>
                    <a:pt x="1105" y="336"/>
                  </a:lnTo>
                  <a:lnTo>
                    <a:pt x="883" y="277"/>
                  </a:lnTo>
                  <a:lnTo>
                    <a:pt x="686" y="221"/>
                  </a:lnTo>
                  <a:lnTo>
                    <a:pt x="508" y="168"/>
                  </a:lnTo>
                  <a:lnTo>
                    <a:pt x="358" y="123"/>
                  </a:lnTo>
                  <a:lnTo>
                    <a:pt x="232" y="81"/>
                  </a:lnTo>
                  <a:lnTo>
                    <a:pt x="59" y="21"/>
                  </a:lnTo>
                  <a:lnTo>
                    <a:pt x="0" y="0"/>
                  </a:lnTo>
                  <a:lnTo>
                    <a:pt x="0" y="0"/>
                  </a:lnTo>
                  <a:close/>
                </a:path>
              </a:pathLst>
            </a:custGeom>
            <a:solidFill>
              <a:schemeClr val="bg1"/>
            </a:solidFill>
            <a:ln>
              <a:noFill/>
            </a:ln>
          </p:spPr>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063416"/>
            <a:ext cx="8825659" cy="1379755"/>
          </a:xfrm>
        </p:spPr>
        <p:txBody>
          <a:bodyPr/>
          <a:lstStyle>
            <a:lvl1pPr>
              <a:defRPr sz="4000"/>
            </a:lvl1pPr>
          </a:lstStyle>
          <a:p>
            <a:r>
              <a:rPr lang="en-US"/>
              <a:t>Click to edit Master title style</a:t>
            </a:r>
            <a:endParaRPr lang="en-US" dirty="0"/>
          </a:p>
        </p:txBody>
      </p:sp>
      <p:sp>
        <p:nvSpPr>
          <p:cNvPr id="8" name="Text Placeholder 3"/>
          <p:cNvSpPr>
            <a:spLocks noGrp="1"/>
          </p:cNvSpPr>
          <p:nvPr>
            <p:ph type="body" sz="half" idx="2"/>
          </p:nvPr>
        </p:nvSpPr>
        <p:spPr>
          <a:xfrm>
            <a:off x="1154954" y="3543300"/>
            <a:ext cx="8825659" cy="24765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DD693C04-8FE7-4171-9A31-18B1CD9B4D0E}" type="datetime1">
              <a:rPr lang="en-US" smtClean="0"/>
              <a:t>9/22/2021</a:t>
            </a:fld>
            <a:endParaRPr lang="en-US" dirty="0"/>
          </a:p>
        </p:txBody>
      </p:sp>
      <p:sp>
        <p:nvSpPr>
          <p:cNvPr id="5" name="Footer Placeholder 4"/>
          <p:cNvSpPr>
            <a:spLocks noGrp="1"/>
          </p:cNvSpPr>
          <p:nvPr>
            <p:ph type="ftr" sz="quarter" idx="11"/>
          </p:nvPr>
        </p:nvSpPr>
        <p:spPr/>
        <p:txBody>
          <a:bodyPr/>
          <a:lstStyle/>
          <a:p>
            <a:r>
              <a:rPr lang="en-US"/>
              <a:t>
              </a:t>
            </a:r>
            <a:endParaRPr lang="en-US" dirty="0"/>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6759706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grpSp>
        <p:nvGrpSpPr>
          <p:cNvPr id="7" name="Group 6"/>
          <p:cNvGrpSpPr/>
          <p:nvPr/>
        </p:nvGrpSpPr>
        <p:grpSpPr>
          <a:xfrm>
            <a:off x="0" y="-2373"/>
            <a:ext cx="12192000" cy="6867027"/>
            <a:chOff x="0" y="-2373"/>
            <a:chExt cx="12192000" cy="6867027"/>
          </a:xfrm>
        </p:grpSpPr>
        <p:sp>
          <p:nvSpPr>
            <p:cNvPr id="15" name="Rectangle 14"/>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Freeform 5"/>
            <p:cNvSpPr/>
            <p:nvPr/>
          </p:nvSpPr>
          <p:spPr bwMode="gray">
            <a:xfrm rot="21010068">
              <a:off x="8490951" y="41851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4"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6"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13" name="TextBox 12"/>
          <p:cNvSpPr txBox="1"/>
          <p:nvPr/>
        </p:nvSpPr>
        <p:spPr>
          <a:xfrm>
            <a:off x="9719438" y="2631815"/>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dirty="0"/>
              <a:t>”</a:t>
            </a:r>
          </a:p>
        </p:txBody>
      </p:sp>
      <p:sp>
        <p:nvSpPr>
          <p:cNvPr id="9" name="TextBox 8"/>
          <p:cNvSpPr txBox="1"/>
          <p:nvPr/>
        </p:nvSpPr>
        <p:spPr>
          <a:xfrm>
            <a:off x="898295" y="591093"/>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dirty="0"/>
              <a:t>“</a:t>
            </a:r>
          </a:p>
        </p:txBody>
      </p:sp>
      <p:sp>
        <p:nvSpPr>
          <p:cNvPr id="2" name="Title 1"/>
          <p:cNvSpPr>
            <a:spLocks noGrp="1"/>
          </p:cNvSpPr>
          <p:nvPr>
            <p:ph type="title"/>
          </p:nvPr>
        </p:nvSpPr>
        <p:spPr>
          <a:xfrm>
            <a:off x="1581878" y="980517"/>
            <a:ext cx="8453906" cy="2698249"/>
          </a:xfrm>
        </p:spPr>
        <p:txBody>
          <a:bodyPr/>
          <a:lstStyle>
            <a:lvl1pPr>
              <a:defRPr sz="4000"/>
            </a:lvl1pPr>
          </a:lstStyle>
          <a:p>
            <a:r>
              <a:rPr lang="en-US"/>
              <a:t>Click to edit Master title style</a:t>
            </a:r>
            <a:endParaRPr lang="en-US" dirty="0"/>
          </a:p>
        </p:txBody>
      </p:sp>
      <p:sp>
        <p:nvSpPr>
          <p:cNvPr id="14" name="Text Placeholder 3"/>
          <p:cNvSpPr>
            <a:spLocks noGrp="1"/>
          </p:cNvSpPr>
          <p:nvPr>
            <p:ph type="body" sz="half" idx="13"/>
          </p:nvPr>
        </p:nvSpPr>
        <p:spPr bwMode="gray">
          <a:xfrm>
            <a:off x="1945945" y="3678766"/>
            <a:ext cx="7725772" cy="342174"/>
          </a:xfrm>
        </p:spPr>
        <p:txBody>
          <a:bodyPr anchor="t">
            <a:normAutofit/>
          </a:bodyPr>
          <a:lstStyle>
            <a:lvl1pPr marL="0" indent="0">
              <a:buNone/>
              <a:defRPr lang="en-US" sz="1400" b="0" i="0" kern="1200" cap="small" dirty="0">
                <a:solidFill>
                  <a:schemeClr val="accent1"/>
                </a:solidFill>
                <a:latin typeface="+mn-lt"/>
                <a:ea typeface="+mn-e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202C91D2-25C5-496A-8E26-7F88CE35F440}" type="datetime1">
              <a:rPr lang="en-US" smtClean="0"/>
              <a:t>9/22/2021</a:t>
            </a:fld>
            <a:endParaRPr lang="en-US" dirty="0"/>
          </a:p>
        </p:txBody>
      </p:sp>
      <p:sp>
        <p:nvSpPr>
          <p:cNvPr id="5" name="Footer Placeholder 4"/>
          <p:cNvSpPr>
            <a:spLocks noGrp="1"/>
          </p:cNvSpPr>
          <p:nvPr>
            <p:ph type="ftr" sz="quarter" idx="11"/>
          </p:nvPr>
        </p:nvSpPr>
        <p:spPr/>
        <p:txBody>
          <a:bodyPr/>
          <a:lstStyle/>
          <a:p>
            <a:r>
              <a:rPr lang="en-US"/>
              <a:t>
              </a:t>
            </a:r>
            <a:endParaRPr lang="en-US" dirty="0"/>
          </a:p>
        </p:txBody>
      </p:sp>
      <p:sp>
        <p:nvSpPr>
          <p:cNvPr id="32" name="Rectangle 3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0470051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grpSp>
        <p:nvGrpSpPr>
          <p:cNvPr id="18" name="Group 17"/>
          <p:cNvGrpSpPr/>
          <p:nvPr/>
        </p:nvGrpSpPr>
        <p:grpSpPr>
          <a:xfrm>
            <a:off x="0" y="-2373"/>
            <a:ext cx="12192000" cy="6867027"/>
            <a:chOff x="0" y="-2373"/>
            <a:chExt cx="12192000" cy="6867027"/>
          </a:xfrm>
        </p:grpSpPr>
        <p:sp>
          <p:nvSpPr>
            <p:cNvPr id="10" name="Rectangle 9"/>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21010068">
              <a:off x="8490951" y="4193583"/>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370667"/>
            <a:ext cx="8825660" cy="1822514"/>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4" y="5033068"/>
            <a:ext cx="8825659" cy="860400"/>
          </a:xfrm>
        </p:spPr>
        <p:txBody>
          <a:bodyPr anchor="t"/>
          <a:lstStyle>
            <a:lvl1pPr marL="0" indent="0" algn="l">
              <a:buNone/>
              <a:defRPr sz="2000" cap="none">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18085DFE-F559-497B-ADA3-236D1E75BD73}" type="datetime1">
              <a:rPr lang="en-US" smtClean="0"/>
              <a:t>9/22/2021</a:t>
            </a:fld>
            <a:endParaRPr lang="en-US" dirty="0"/>
          </a:p>
        </p:txBody>
      </p:sp>
      <p:sp>
        <p:nvSpPr>
          <p:cNvPr id="5" name="Footer Placeholder 4"/>
          <p:cNvSpPr>
            <a:spLocks noGrp="1"/>
          </p:cNvSpPr>
          <p:nvPr>
            <p:ph type="ftr" sz="quarter" idx="11"/>
          </p:nvPr>
        </p:nvSpPr>
        <p:spPr/>
        <p:txBody>
          <a:bodyPr/>
          <a:lstStyle/>
          <a:p>
            <a:r>
              <a:rPr lang="en-US"/>
              <a:t>
              </a:t>
            </a:r>
            <a:endParaRPr lang="en-US" dirty="0"/>
          </a:p>
        </p:txBody>
      </p:sp>
      <p:sp>
        <p:nvSpPr>
          <p:cNvPr id="12" name="Rectangle 1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85269615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4" y="2617299"/>
            <a:ext cx="312916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6" name="Text Placeholder 3"/>
          <p:cNvSpPr>
            <a:spLocks noGrp="1"/>
          </p:cNvSpPr>
          <p:nvPr>
            <p:ph type="body" sz="half" idx="15"/>
          </p:nvPr>
        </p:nvSpPr>
        <p:spPr>
          <a:xfrm>
            <a:off x="1154954" y="3193561"/>
            <a:ext cx="3129168" cy="283349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4512721" y="2603502"/>
            <a:ext cx="314538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9" name="Text Placeholder 3"/>
          <p:cNvSpPr>
            <a:spLocks noGrp="1"/>
          </p:cNvSpPr>
          <p:nvPr>
            <p:ph type="body" sz="half" idx="16"/>
          </p:nvPr>
        </p:nvSpPr>
        <p:spPr>
          <a:xfrm>
            <a:off x="4512721" y="3193561"/>
            <a:ext cx="3145380" cy="283349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886700" y="2617299"/>
            <a:ext cx="3161029" cy="576261"/>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0" name="Text Placeholder 3"/>
          <p:cNvSpPr>
            <a:spLocks noGrp="1"/>
          </p:cNvSpPr>
          <p:nvPr>
            <p:ph type="body" sz="half" idx="17"/>
          </p:nvPr>
        </p:nvSpPr>
        <p:spPr>
          <a:xfrm>
            <a:off x="7886700" y="3193561"/>
            <a:ext cx="3164719" cy="28334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22" name="Straight Connector 21"/>
          <p:cNvCxnSpPr/>
          <p:nvPr/>
        </p:nvCxnSpPr>
        <p:spPr>
          <a:xfrm>
            <a:off x="4403971" y="2569633"/>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a:off x="7772401" y="2569633"/>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8FA6760F-B081-4B6C-A8BB-26796331CD13}" type="datetime1">
              <a:rPr lang="en-US" smtClean="0"/>
              <a:t>9/22/2021</a:t>
            </a:fld>
            <a:endParaRPr lang="en-US" dirty="0"/>
          </a:p>
        </p:txBody>
      </p:sp>
      <p:sp>
        <p:nvSpPr>
          <p:cNvPr id="8" name="Footer Placeholder 7"/>
          <p:cNvSpPr>
            <a:spLocks noGrp="1"/>
          </p:cNvSpPr>
          <p:nvPr>
            <p:ph type="ftr" sz="quarter" idx="11"/>
          </p:nvPr>
        </p:nvSpPr>
        <p:spPr/>
        <p:txBody>
          <a:bodyPr/>
          <a:lstStyle/>
          <a:p>
            <a:r>
              <a:rPr lang="en-US"/>
              <a:t>
              </a:t>
            </a:r>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49970860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2" y="4532845"/>
            <a:ext cx="305043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9" name="Picture Placeholder 2"/>
          <p:cNvSpPr>
            <a:spLocks noGrp="1" noChangeAspect="1"/>
          </p:cNvSpPr>
          <p:nvPr>
            <p:ph type="pic" idx="15"/>
          </p:nvPr>
        </p:nvSpPr>
        <p:spPr>
          <a:xfrm>
            <a:off x="1334552"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2" name="Text Placeholder 3"/>
          <p:cNvSpPr>
            <a:spLocks noGrp="1"/>
          </p:cNvSpPr>
          <p:nvPr>
            <p:ph type="body" sz="half" idx="18"/>
          </p:nvPr>
        </p:nvSpPr>
        <p:spPr>
          <a:xfrm>
            <a:off x="1154953" y="5109107"/>
            <a:ext cx="3050437" cy="91794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4572537" y="4532846"/>
            <a:ext cx="3046766" cy="651156"/>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0" name="Picture Placeholder 2"/>
          <p:cNvSpPr>
            <a:spLocks noGrp="1" noChangeAspect="1"/>
          </p:cNvSpPr>
          <p:nvPr>
            <p:ph type="pic" idx="21"/>
          </p:nvPr>
        </p:nvSpPr>
        <p:spPr>
          <a:xfrm>
            <a:off x="4748463" y="2603500"/>
            <a:ext cx="2691241"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3" name="Text Placeholder 3"/>
          <p:cNvSpPr>
            <a:spLocks noGrp="1"/>
          </p:cNvSpPr>
          <p:nvPr>
            <p:ph type="body" sz="half" idx="19"/>
          </p:nvPr>
        </p:nvSpPr>
        <p:spPr>
          <a:xfrm>
            <a:off x="4568865" y="5184002"/>
            <a:ext cx="3050438" cy="84305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983434" y="4532847"/>
            <a:ext cx="3050438" cy="651154"/>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1" name="Picture Placeholder 2"/>
          <p:cNvSpPr>
            <a:spLocks noGrp="1" noChangeAspect="1"/>
          </p:cNvSpPr>
          <p:nvPr>
            <p:ph type="pic" idx="22"/>
          </p:nvPr>
        </p:nvSpPr>
        <p:spPr>
          <a:xfrm>
            <a:off x="8163031"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20"/>
          </p:nvPr>
        </p:nvSpPr>
        <p:spPr>
          <a:xfrm>
            <a:off x="7983434" y="5184001"/>
            <a:ext cx="3050437" cy="843054"/>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17" name="Straight Connector 16"/>
          <p:cNvCxnSpPr/>
          <p:nvPr/>
        </p:nvCxnSpPr>
        <p:spPr>
          <a:xfrm>
            <a:off x="4388153" y="2603500"/>
            <a:ext cx="0" cy="3517594"/>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801905" y="2603500"/>
            <a:ext cx="0" cy="34925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716EA14A-28CA-4842-93C3-10A3064050CE}" type="datetime1">
              <a:rPr lang="en-US" smtClean="0"/>
              <a:t>9/22/2021</a:t>
            </a:fld>
            <a:endParaRPr lang="en-US" dirty="0"/>
          </a:p>
        </p:txBody>
      </p:sp>
      <p:sp>
        <p:nvSpPr>
          <p:cNvPr id="8" name="Footer Placeholder 7"/>
          <p:cNvSpPr>
            <a:spLocks noGrp="1"/>
          </p:cNvSpPr>
          <p:nvPr>
            <p:ph type="ftr" sz="quarter" idx="11"/>
          </p:nvPr>
        </p:nvSpPr>
        <p:spPr/>
        <p:txBody>
          <a:bodyPr/>
          <a:lstStyle/>
          <a:p>
            <a:r>
              <a:rPr lang="en-US"/>
              <a:t>
              </a:t>
            </a:r>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22638532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154953" y="973668"/>
            <a:ext cx="8825660" cy="706964"/>
          </a:xfr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B38695D-DA08-4352-8790-271DB32CB896}" type="datetime1">
              <a:rPr lang="en-US" smtClean="0"/>
              <a:t>9/22/2021</a:t>
            </a:fld>
            <a:endParaRPr lang="en-US" dirty="0"/>
          </a:p>
        </p:txBody>
      </p:sp>
      <p:sp>
        <p:nvSpPr>
          <p:cNvPr id="5" name="Footer Placeholder 4"/>
          <p:cNvSpPr>
            <a:spLocks noGrp="1"/>
          </p:cNvSpPr>
          <p:nvPr>
            <p:ph type="ftr" sz="quarter" idx="11"/>
          </p:nvPr>
        </p:nvSpPr>
        <p:spPr/>
        <p:txBody>
          <a:bodyPr/>
          <a:lstStyle/>
          <a:p>
            <a:r>
              <a:rPr lang="en-US"/>
              <a:t>
              </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04914646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grpSp>
        <p:nvGrpSpPr>
          <p:cNvPr id="19" name="Group 18"/>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5101749">
              <a:off x="6294738" y="457773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Rectangle 7"/>
            <p:cNvSpPr/>
            <p:nvPr/>
          </p:nvSpPr>
          <p:spPr>
            <a:xfrm>
              <a:off x="414867" y="402165"/>
              <a:ext cx="6510866"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5400000">
              <a:off x="44492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Vertical Title 1"/>
          <p:cNvSpPr>
            <a:spLocks noGrp="1"/>
          </p:cNvSpPr>
          <p:nvPr>
            <p:ph type="title" orient="vert"/>
          </p:nvPr>
        </p:nvSpPr>
        <p:spPr>
          <a:xfrm>
            <a:off x="8576756" y="1278468"/>
            <a:ext cx="1413933" cy="4748589"/>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1154954" y="1278468"/>
            <a:ext cx="6247546" cy="474859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B0D6FF9-2C64-4D8D-B5A4-4E80D867C9AB}" type="datetime1">
              <a:rPr lang="en-US" smtClean="0"/>
              <a:t>9/22/2021</a:t>
            </a:fld>
            <a:endParaRPr lang="en-US" dirty="0"/>
          </a:p>
        </p:txBody>
      </p:sp>
      <p:sp>
        <p:nvSpPr>
          <p:cNvPr id="5" name="Footer Placeholder 4"/>
          <p:cNvSpPr>
            <a:spLocks noGrp="1"/>
          </p:cNvSpPr>
          <p:nvPr>
            <p:ph type="ftr" sz="quarter" idx="11"/>
          </p:nvPr>
        </p:nvSpPr>
        <p:spPr/>
        <p:txBody>
          <a:bodyPr/>
          <a:lstStyle/>
          <a:p>
            <a:r>
              <a:rPr lang="en-US"/>
              <a:t>
              </a:t>
            </a:r>
            <a:endParaRPr lang="en-US" dirty="0"/>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630630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B779B5F-50FF-4C24-8A9F-7E98F8065245}" type="datetime1">
              <a:rPr lang="en-US" smtClean="0"/>
              <a:t>9/22/2021</a:t>
            </a:fld>
            <a:endParaRPr lang="en-US" dirty="0"/>
          </a:p>
        </p:txBody>
      </p:sp>
      <p:sp>
        <p:nvSpPr>
          <p:cNvPr id="5" name="Footer Placeholder 4"/>
          <p:cNvSpPr>
            <a:spLocks noGrp="1"/>
          </p:cNvSpPr>
          <p:nvPr>
            <p:ph type="ftr" sz="quarter" idx="11"/>
          </p:nvPr>
        </p:nvSpPr>
        <p:spPr/>
        <p:txBody>
          <a:bodyPr/>
          <a:lstStyle/>
          <a:p>
            <a:r>
              <a:rPr lang="en-US"/>
              <a:t>
              </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4840891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13" name="Group 12"/>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Rectangle 6"/>
            <p:cNvSpPr/>
            <p:nvPr/>
          </p:nvSpPr>
          <p:spPr>
            <a:xfrm>
              <a:off x="7289800" y="402165"/>
              <a:ext cx="44788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5922489">
              <a:off x="4698352"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rot="16200000">
              <a:off x="3787244"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2677645"/>
            <a:ext cx="4351023" cy="2283824"/>
          </a:xfrm>
        </p:spPr>
        <p:txBody>
          <a:bodyPr anchor="ctr"/>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895558" y="2677644"/>
            <a:ext cx="3755379" cy="2283823"/>
          </a:xfrm>
        </p:spPr>
        <p:txBody>
          <a:bodyPr anchor="ctr"/>
          <a:lstStyle>
            <a:lvl1pPr marL="0" indent="0" algn="l">
              <a:buNone/>
              <a:defRPr sz="20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7E60F4B0-8CB8-4DE2-A47D-071E80CED413}" type="datetime1">
              <a:rPr lang="en-US" smtClean="0"/>
              <a:t>9/22/2021</a:t>
            </a:fld>
            <a:endParaRPr lang="en-US" dirty="0"/>
          </a:p>
        </p:txBody>
      </p:sp>
      <p:sp>
        <p:nvSpPr>
          <p:cNvPr id="5" name="Footer Placeholder 4"/>
          <p:cNvSpPr>
            <a:spLocks noGrp="1"/>
          </p:cNvSpPr>
          <p:nvPr>
            <p:ph type="ftr" sz="quarter" idx="11"/>
          </p:nvPr>
        </p:nvSpPr>
        <p:spPr/>
        <p:txBody>
          <a:bodyPr/>
          <a:lstStyle/>
          <a:p>
            <a:r>
              <a:rPr lang="en-US"/>
              <a:t>
              </a:t>
            </a:r>
            <a:endParaRPr lang="en-US" dirty="0"/>
          </a:p>
        </p:txBody>
      </p:sp>
      <p:sp>
        <p:nvSpPr>
          <p:cNvPr id="15" name="Rectangle 14"/>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1770898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54954" y="2603500"/>
            <a:ext cx="4825158" cy="3416301"/>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08712" y="2603500"/>
            <a:ext cx="4825159" cy="3416300"/>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9795CF-0CBE-4D98-958C-134F34930B3C}" type="datetime1">
              <a:rPr lang="en-US" smtClean="0"/>
              <a:t>9/22/2021</a:t>
            </a:fld>
            <a:endParaRPr lang="en-US" dirty="0"/>
          </a:p>
        </p:txBody>
      </p:sp>
      <p:sp>
        <p:nvSpPr>
          <p:cNvPr id="6" name="Footer Placeholder 5"/>
          <p:cNvSpPr>
            <a:spLocks noGrp="1"/>
          </p:cNvSpPr>
          <p:nvPr>
            <p:ph type="ftr" sz="quarter" idx="11"/>
          </p:nvPr>
        </p:nvSpPr>
        <p:spPr/>
        <p:txBody>
          <a:bodyPr/>
          <a:lstStyle/>
          <a:p>
            <a:r>
              <a:rPr lang="en-US"/>
              <a:t>
              </a:t>
            </a:r>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9656553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154954" y="2603500"/>
            <a:ext cx="4825157"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154954" y="3179762"/>
            <a:ext cx="4825158" cy="2840039"/>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08712" y="2603500"/>
            <a:ext cx="482515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208710" y="3179762"/>
            <a:ext cx="4825159" cy="2840039"/>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DE527017-1DDA-4960-80C7-69F4627F3049}" type="datetime1">
              <a:rPr lang="en-US" smtClean="0"/>
              <a:t>9/22/2021</a:t>
            </a:fld>
            <a:endParaRPr lang="en-US" dirty="0"/>
          </a:p>
        </p:txBody>
      </p:sp>
      <p:sp>
        <p:nvSpPr>
          <p:cNvPr id="8" name="Footer Placeholder 7"/>
          <p:cNvSpPr>
            <a:spLocks noGrp="1"/>
          </p:cNvSpPr>
          <p:nvPr>
            <p:ph type="ftr" sz="quarter" idx="11"/>
          </p:nvPr>
        </p:nvSpPr>
        <p:spPr/>
        <p:txBody>
          <a:bodyPr/>
          <a:lstStyle/>
          <a:p>
            <a:r>
              <a:rPr lang="en-US"/>
              <a:t>
              </a:t>
            </a:r>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6406461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6D56AF19-AE19-4062-830E-CA94F4672532}" type="datetime1">
              <a:rPr lang="en-US" smtClean="0"/>
              <a:t>9/22/2021</a:t>
            </a:fld>
            <a:endParaRPr lang="en-US" dirty="0"/>
          </a:p>
        </p:txBody>
      </p:sp>
      <p:sp>
        <p:nvSpPr>
          <p:cNvPr id="4" name="Footer Placeholder 3"/>
          <p:cNvSpPr>
            <a:spLocks noGrp="1"/>
          </p:cNvSpPr>
          <p:nvPr>
            <p:ph type="ftr" sz="quarter" idx="11"/>
          </p:nvPr>
        </p:nvSpPr>
        <p:spPr/>
        <p:txBody>
          <a:bodyPr/>
          <a:lstStyle/>
          <a:p>
            <a:r>
              <a:rPr lang="en-US"/>
              <a:t>
              </a:t>
            </a:r>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258159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937465-4583-4A7A-98B9-AC73CB0E1C68}" type="datetime1">
              <a:rPr lang="en-US" smtClean="0"/>
              <a:t>9/22/2021</a:t>
            </a:fld>
            <a:endParaRPr lang="en-US" dirty="0"/>
          </a:p>
        </p:txBody>
      </p:sp>
      <p:sp>
        <p:nvSpPr>
          <p:cNvPr id="3" name="Footer Placeholder 2"/>
          <p:cNvSpPr>
            <a:spLocks noGrp="1"/>
          </p:cNvSpPr>
          <p:nvPr>
            <p:ph type="ftr" sz="quarter" idx="11"/>
          </p:nvPr>
        </p:nvSpPr>
        <p:spPr/>
        <p:txBody>
          <a:bodyPr/>
          <a:lstStyle/>
          <a:p>
            <a:r>
              <a:rPr lang="en-US"/>
              <a:t>
              </a:t>
            </a:r>
            <a:endParaRPr lang="en-US" dirty="0"/>
          </a:p>
        </p:txBody>
      </p:sp>
      <p:sp>
        <p:nvSpPr>
          <p:cNvPr id="7" name="Rectangle 6"/>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0896210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14" name="Group 13"/>
          <p:cNvGrpSpPr/>
          <p:nvPr/>
        </p:nvGrpSpPr>
        <p:grpSpPr>
          <a:xfrm>
            <a:off x="0" y="-2373"/>
            <a:ext cx="12192000" cy="6867027"/>
            <a:chOff x="0" y="-2373"/>
            <a:chExt cx="12192000" cy="6867027"/>
          </a:xfrm>
        </p:grpSpPr>
        <p:sp>
          <p:nvSpPr>
            <p:cNvPr id="12" name="Rectangle 11"/>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6" name="Oval 15"/>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5713412" y="402165"/>
              <a:ext cx="605525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0" name="Freeform 5"/>
            <p:cNvSpPr/>
            <p:nvPr/>
          </p:nvSpPr>
          <p:spPr bwMode="gray">
            <a:xfrm rot="15922489">
              <a:off x="3140485"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5"/>
            <p:cNvSpPr/>
            <p:nvPr/>
          </p:nvSpPr>
          <p:spPr bwMode="gray">
            <a:xfrm rot="16200000">
              <a:off x="2229377"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295400"/>
            <a:ext cx="2793159" cy="1600200"/>
          </a:xfrm>
        </p:spPr>
        <p:txBody>
          <a:bodyPr anchor="b"/>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5781146" y="1447800"/>
            <a:ext cx="5190065" cy="4572000"/>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bwMode="gray">
          <a:xfrm>
            <a:off x="1154955" y="2895600"/>
            <a:ext cx="2793158" cy="3129279"/>
          </a:xfrm>
        </p:spPr>
        <p:txBody>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75729031-69DE-412D-A9E3-A94885592F8C}" type="datetime1">
              <a:rPr lang="en-US" smtClean="0"/>
              <a:t>9/22/2021</a:t>
            </a:fld>
            <a:endParaRPr lang="en-US" dirty="0"/>
          </a:p>
        </p:txBody>
      </p:sp>
      <p:sp>
        <p:nvSpPr>
          <p:cNvPr id="6" name="Footer Placeholder 5"/>
          <p:cNvSpPr>
            <a:spLocks noGrp="1"/>
          </p:cNvSpPr>
          <p:nvPr>
            <p:ph type="ftr" sz="quarter" idx="11"/>
          </p:nvPr>
        </p:nvSpPr>
        <p:spPr/>
        <p:txBody>
          <a:bodyPr/>
          <a:lstStyle/>
          <a:p>
            <a:r>
              <a:rPr lang="en-US"/>
              <a:t>
              </a:t>
            </a:r>
            <a:endParaRPr lang="en-US" dirty="0"/>
          </a:p>
        </p:txBody>
      </p:sp>
      <p:sp>
        <p:nvSpPr>
          <p:cNvPr id="15" name="Rectangle 14"/>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1437845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20" name="Group 19"/>
          <p:cNvGrpSpPr/>
          <p:nvPr/>
        </p:nvGrpSpPr>
        <p:grpSpPr>
          <a:xfrm>
            <a:off x="0" y="-2373"/>
            <a:ext cx="12192000" cy="6867027"/>
            <a:chOff x="0" y="-2373"/>
            <a:chExt cx="12192000" cy="6867027"/>
          </a:xfrm>
        </p:grpSpPr>
        <p:sp>
          <p:nvSpPr>
            <p:cNvPr id="12" name="Rectangle 11"/>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6172200" y="402165"/>
              <a:ext cx="55964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6200000">
              <a:off x="32954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0" name="Freeform 5"/>
            <p:cNvSpPr/>
            <p:nvPr/>
          </p:nvSpPr>
          <p:spPr bwMode="gray">
            <a:xfrm rot="15922489">
              <a:off x="4203594"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3907" y="1693332"/>
            <a:ext cx="3860260" cy="1735668"/>
          </a:xfrm>
        </p:spPr>
        <p:txBody>
          <a:bodyPr anchor="b">
            <a:normAutofit/>
          </a:bodyPr>
          <a:lstStyle>
            <a:lvl1pPr algn="l">
              <a:defRPr sz="36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547870" y="1143000"/>
            <a:ext cx="3227193"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bwMode="gray">
          <a:xfrm>
            <a:off x="1154955" y="3657600"/>
            <a:ext cx="3859212" cy="1371600"/>
          </a:xfrm>
        </p:spPr>
        <p:txBody>
          <a:bodyPr>
            <a:normAutofit/>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DFC0538-629D-4701-94CA-834227347A1E}" type="datetime1">
              <a:rPr lang="en-US" smtClean="0"/>
              <a:t>9/22/2021</a:t>
            </a:fld>
            <a:endParaRPr lang="en-US" dirty="0"/>
          </a:p>
        </p:txBody>
      </p:sp>
      <p:sp>
        <p:nvSpPr>
          <p:cNvPr id="6" name="Footer Placeholder 5"/>
          <p:cNvSpPr>
            <a:spLocks noGrp="1"/>
          </p:cNvSpPr>
          <p:nvPr>
            <p:ph type="ftr" sz="quarter" idx="11"/>
          </p:nvPr>
        </p:nvSpPr>
        <p:spPr/>
        <p:txBody>
          <a:bodyPr/>
          <a:lstStyle/>
          <a:p>
            <a:r>
              <a:rPr lang="en-US"/>
              <a:t>
              </a:t>
            </a:r>
            <a:endParaRPr lang="en-US" dirty="0"/>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373331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9" name="Group 8"/>
          <p:cNvGrpSpPr/>
          <p:nvPr/>
        </p:nvGrpSpPr>
        <p:grpSpPr>
          <a:xfrm>
            <a:off x="0" y="-2373"/>
            <a:ext cx="12192000" cy="6867027"/>
            <a:chOff x="0" y="-2373"/>
            <a:chExt cx="12192000" cy="6867027"/>
          </a:xfrm>
        </p:grpSpPr>
        <p:sp>
          <p:nvSpPr>
            <p:cNvPr id="26" name="Rectangle 25"/>
            <p:cNvSpPr/>
            <p:nvPr/>
          </p:nvSpPr>
          <p:spPr>
            <a:xfrm>
              <a:off x="0" y="0"/>
              <a:ext cx="12192000" cy="6858000"/>
            </a:xfrm>
            <a:prstGeom prst="rect">
              <a:avLst/>
            </a:prstGeom>
            <a:blipFill>
              <a:blip r:embed="rId19">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Freeform 5"/>
            <p:cNvSpPr/>
            <p:nvPr/>
          </p:nvSpPr>
          <p:spPr bwMode="gray">
            <a:xfrm rot="21010068">
              <a:off x="8490951" y="17975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0" name="Freeform 5"/>
            <p:cNvSpPr/>
            <p:nvPr/>
          </p:nvSpPr>
          <p:spPr bwMode="gray">
            <a:xfrm>
              <a:off x="459506" y="1866405"/>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2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Placeholder 1"/>
          <p:cNvSpPr>
            <a:spLocks noGrp="1"/>
          </p:cNvSpPr>
          <p:nvPr>
            <p:ph type="title"/>
          </p:nvPr>
        </p:nvSpPr>
        <p:spPr bwMode="gray">
          <a:xfrm>
            <a:off x="1154953" y="973668"/>
            <a:ext cx="8761413" cy="706964"/>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1154955" y="2603500"/>
            <a:ext cx="8761412" cy="34163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650938" y="6394061"/>
            <a:ext cx="990599" cy="304799"/>
          </a:xfrm>
          <a:prstGeom prst="rect">
            <a:avLst/>
          </a:prstGeom>
        </p:spPr>
        <p:txBody>
          <a:bodyPr vert="horz" lIns="91440" tIns="45720" rIns="91440" bIns="45720" rtlCol="0" anchor="t"/>
          <a:lstStyle>
            <a:lvl1pPr algn="r">
              <a:defRPr sz="1000" b="1" i="0">
                <a:solidFill>
                  <a:schemeClr val="accent1"/>
                </a:solidFill>
              </a:defRPr>
            </a:lvl1pPr>
          </a:lstStyle>
          <a:p>
            <a:fld id="{3787BFAF-3E94-4E08-91B2-D73FB958BA4E}" type="datetime1">
              <a:rPr lang="en-US" smtClean="0"/>
              <a:t>9/22/2021</a:t>
            </a:fld>
            <a:endParaRPr lang="en-US" dirty="0"/>
          </a:p>
        </p:txBody>
      </p:sp>
      <p:sp>
        <p:nvSpPr>
          <p:cNvPr id="5" name="Footer Placeholder 4"/>
          <p:cNvSpPr>
            <a:spLocks noGrp="1"/>
          </p:cNvSpPr>
          <p:nvPr>
            <p:ph type="ftr" sz="quarter" idx="3"/>
          </p:nvPr>
        </p:nvSpPr>
        <p:spPr>
          <a:xfrm>
            <a:off x="528358" y="6391838"/>
            <a:ext cx="3859795" cy="304801"/>
          </a:xfrm>
          <a:prstGeom prst="rect">
            <a:avLst/>
          </a:prstGeom>
        </p:spPr>
        <p:txBody>
          <a:bodyPr vert="horz" lIns="91440" tIns="45720" rIns="91440" bIns="45720" rtlCol="0" anchor="b"/>
          <a:lstStyle>
            <a:lvl1pPr algn="l">
              <a:defRPr sz="1000" b="1" i="0">
                <a:solidFill>
                  <a:schemeClr val="accent1"/>
                </a:solidFill>
                <a:latin typeface="+mn-lt"/>
              </a:defRPr>
            </a:lvl1pPr>
          </a:lstStyle>
          <a:p>
            <a:r>
              <a:rPr lang="en-US"/>
              <a:t>
              </a:t>
            </a:r>
            <a:endParaRPr lang="en-US" dirty="0"/>
          </a:p>
        </p:txBody>
      </p:sp>
      <p:sp>
        <p:nvSpPr>
          <p:cNvPr id="22" name="Rectangle 2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4"/>
          </p:nvPr>
        </p:nvSpPr>
        <p:spPr>
          <a:xfrm>
            <a:off x="10352540" y="295729"/>
            <a:ext cx="838199" cy="767687"/>
          </a:xfrm>
          <a:prstGeom prst="rect">
            <a:avLst/>
          </a:prstGeom>
        </p:spPr>
        <p:txBody>
          <a:bodyPr vert="horz" lIns="91440" tIns="45720" rIns="91440" bIns="45720" rtlCol="0" anchor="b"/>
          <a:lstStyle>
            <a:lvl1pPr algn="ctr">
              <a:defRPr sz="2800" b="0" i="0">
                <a:solidFill>
                  <a:schemeClr val="bg1"/>
                </a:solidFill>
                <a:latin typeface="+mn-lt"/>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581078184"/>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87" r:id="rId13"/>
    <p:sldLayoutId id="2147483688" r:id="rId14"/>
    <p:sldLayoutId id="2147483689" r:id="rId15"/>
    <p:sldLayoutId id="2147483690" r:id="rId16"/>
    <p:sldLayoutId id="2147483691" r:id="rId17"/>
  </p:sldLayoutIdLst>
  <p:hf hdr="0" ftr="0" dt="0"/>
  <p:txStyles>
    <p:title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8.xml"/><Relationship Id="rId1" Type="http://schemas.openxmlformats.org/officeDocument/2006/relationships/slideLayout" Target="../slideLayouts/slideLayout3.xml"/><Relationship Id="rId4" Type="http://schemas.openxmlformats.org/officeDocument/2006/relationships/image" Target="../media/image13.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2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hyperlink" Target="https://www.youtube.com/watch?v=ol1cah8zItk"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54954" y="2099733"/>
            <a:ext cx="9998467" cy="2677648"/>
          </a:xfrm>
        </p:spPr>
        <p:txBody>
          <a:bodyPr/>
          <a:lstStyle/>
          <a:p>
            <a:r>
              <a:rPr lang="fr-FR" dirty="0"/>
              <a:t>Le Règlement Sanitaire International et la gestion des urgences</a:t>
            </a:r>
            <a:endParaRPr lang="en-US" b="1" dirty="0"/>
          </a:p>
        </p:txBody>
      </p:sp>
      <p:sp>
        <p:nvSpPr>
          <p:cNvPr id="3" name="Subtitle 2"/>
          <p:cNvSpPr>
            <a:spLocks noGrp="1"/>
          </p:cNvSpPr>
          <p:nvPr>
            <p:ph type="subTitle" idx="1"/>
          </p:nvPr>
        </p:nvSpPr>
        <p:spPr>
          <a:xfrm>
            <a:off x="1154955" y="4777379"/>
            <a:ext cx="8825658" cy="1612131"/>
          </a:xfrm>
        </p:spPr>
        <p:txBody>
          <a:bodyPr/>
          <a:lstStyle/>
          <a:p>
            <a:r>
              <a:rPr lang="en-US" dirty="0"/>
              <a:t>PROGRAMME DE FORMATION DE MAITRES</a:t>
            </a:r>
          </a:p>
          <a:p>
            <a:r>
              <a:rPr lang="en-US" dirty="0"/>
              <a:t>[</a:t>
            </a:r>
            <a:r>
              <a:rPr lang="en-US" dirty="0">
                <a:solidFill>
                  <a:srgbClr val="FF0000"/>
                </a:solidFill>
              </a:rPr>
              <a:t>Date</a:t>
            </a:r>
            <a:r>
              <a:rPr lang="en-US" dirty="0"/>
              <a:t>]</a:t>
            </a:r>
          </a:p>
        </p:txBody>
      </p:sp>
    </p:spTree>
    <p:extLst>
      <p:ext uri="{BB962C8B-B14F-4D97-AF65-F5344CB8AC3E}">
        <p14:creationId xmlns:p14="http://schemas.microsoft.com/office/powerpoint/2010/main" val="3193789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4067" y="778802"/>
            <a:ext cx="9300489" cy="706964"/>
          </a:xfrm>
        </p:spPr>
        <p:txBody>
          <a:bodyPr/>
          <a:lstStyle/>
          <a:p>
            <a:r>
              <a:rPr lang="fr-FR" sz="3200" dirty="0"/>
              <a:t>Voyageurs sous observation de la santé publique (article 30)</a:t>
            </a:r>
            <a:endParaRPr lang="en-US" sz="3200" dirty="0"/>
          </a:p>
        </p:txBody>
      </p:sp>
      <p:sp>
        <p:nvSpPr>
          <p:cNvPr id="3" name="Content Placeholder 2"/>
          <p:cNvSpPr>
            <a:spLocks noGrp="1"/>
          </p:cNvSpPr>
          <p:nvPr>
            <p:ph idx="1"/>
          </p:nvPr>
        </p:nvSpPr>
        <p:spPr>
          <a:xfrm>
            <a:off x="517281" y="2519279"/>
            <a:ext cx="5483469" cy="3141292"/>
          </a:xfrm>
        </p:spPr>
        <p:txBody>
          <a:bodyPr/>
          <a:lstStyle/>
          <a:p>
            <a:r>
              <a:rPr lang="fr-FR" dirty="0"/>
              <a:t>Détermination du risque pour la santé publique</a:t>
            </a:r>
          </a:p>
          <a:p>
            <a:r>
              <a:rPr lang="fr-FR" dirty="0"/>
              <a:t>Poursuite du voyage international</a:t>
            </a:r>
          </a:p>
          <a:p>
            <a:r>
              <a:rPr lang="fr-FR" dirty="0"/>
              <a:t>Notification à l'autorité compétente de la destination finale du voyageur</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10</a:t>
            </a:fld>
            <a:endParaRPr lang="en-US" dirty="0"/>
          </a:p>
        </p:txBody>
      </p:sp>
      <p:pic>
        <p:nvPicPr>
          <p:cNvPr id="8" name="Picture 7"/>
          <p:cNvPicPr>
            <a:picLocks noChangeAspect="1"/>
          </p:cNvPicPr>
          <p:nvPr/>
        </p:nvPicPr>
        <p:blipFill>
          <a:blip r:embed="rId3"/>
          <a:stretch>
            <a:fillRect/>
          </a:stretch>
        </p:blipFill>
        <p:spPr>
          <a:xfrm>
            <a:off x="7283699" y="2188215"/>
            <a:ext cx="4648200" cy="4572000"/>
          </a:xfrm>
          <a:prstGeom prst="rect">
            <a:avLst/>
          </a:prstGeom>
        </p:spPr>
      </p:pic>
      <p:sp>
        <p:nvSpPr>
          <p:cNvPr id="5" name="Oval 4"/>
          <p:cNvSpPr/>
          <p:nvPr/>
        </p:nvSpPr>
        <p:spPr>
          <a:xfrm>
            <a:off x="7426574" y="5557838"/>
            <a:ext cx="2066041" cy="585787"/>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9367381" y="5101270"/>
            <a:ext cx="2808515" cy="600164"/>
          </a:xfrm>
          <a:prstGeom prst="rect">
            <a:avLst/>
          </a:prstGeom>
          <a:noFill/>
        </p:spPr>
        <p:txBody>
          <a:bodyPr wrap="square" rtlCol="0">
            <a:spAutoFit/>
          </a:bodyPr>
          <a:lstStyle/>
          <a:p>
            <a:pPr algn="ctr"/>
            <a:r>
              <a:rPr lang="fr-FR" sz="1100" dirty="0"/>
              <a:t>Aide-mémoire partiel </a:t>
            </a:r>
            <a:r>
              <a:rPr lang="fr-FR" sz="1100" dirty="0">
                <a:solidFill>
                  <a:srgbClr val="FF0000"/>
                </a:solidFill>
              </a:rPr>
              <a:t>[exemple] </a:t>
            </a:r>
            <a:r>
              <a:rPr lang="fr-FR" sz="1100" dirty="0"/>
              <a:t>sur la détection et l'intervention de routine auprès des voyageurs malades</a:t>
            </a:r>
            <a:endParaRPr lang="en-US" sz="1100" dirty="0"/>
          </a:p>
        </p:txBody>
      </p:sp>
    </p:spTree>
    <p:extLst>
      <p:ext uri="{BB962C8B-B14F-4D97-AF65-F5344CB8AC3E}">
        <p14:creationId xmlns:p14="http://schemas.microsoft.com/office/powerpoint/2010/main" val="44580212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a:t>Collaboration et assistance (article 44)</a:t>
            </a:r>
          </a:p>
        </p:txBody>
      </p:sp>
      <p:sp>
        <p:nvSpPr>
          <p:cNvPr id="3" name="Content Placeholder 2"/>
          <p:cNvSpPr>
            <a:spLocks noGrp="1"/>
          </p:cNvSpPr>
          <p:nvPr>
            <p:ph idx="1"/>
          </p:nvPr>
        </p:nvSpPr>
        <p:spPr>
          <a:xfrm>
            <a:off x="457123" y="2459121"/>
            <a:ext cx="8761412" cy="3416300"/>
          </a:xfrm>
        </p:spPr>
        <p:txBody>
          <a:bodyPr/>
          <a:lstStyle/>
          <a:p>
            <a:r>
              <a:rPr lang="fr-FR" dirty="0"/>
              <a:t>Collaboration avec d'autres acteurs du secteur public</a:t>
            </a:r>
          </a:p>
          <a:p>
            <a:pPr lvl="1"/>
            <a:r>
              <a:rPr lang="fr-FR" dirty="0"/>
              <a:t>Détection, évaluation et réponse</a:t>
            </a:r>
          </a:p>
          <a:p>
            <a:pPr lvl="1"/>
            <a:r>
              <a:rPr lang="fr-FR" dirty="0"/>
              <a:t>Coopération technique et soutien logistique</a:t>
            </a:r>
          </a:p>
          <a:p>
            <a:pPr lvl="1"/>
            <a:r>
              <a:rPr lang="fr-FR" dirty="0"/>
              <a:t>Réseaux bilatéraux/régionaux</a:t>
            </a:r>
          </a:p>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11</a:t>
            </a:fld>
            <a:endParaRPr lang="en-US" dirty="0"/>
          </a:p>
        </p:txBody>
      </p:sp>
      <p:sp>
        <p:nvSpPr>
          <p:cNvPr id="5" name="Rectangle 4"/>
          <p:cNvSpPr/>
          <p:nvPr/>
        </p:nvSpPr>
        <p:spPr>
          <a:xfrm>
            <a:off x="6952891" y="2967487"/>
            <a:ext cx="4796286" cy="277770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7644350" y="3756174"/>
            <a:ext cx="3413367" cy="1477328"/>
          </a:xfrm>
          <a:prstGeom prst="rect">
            <a:avLst/>
          </a:prstGeom>
        </p:spPr>
        <p:txBody>
          <a:bodyPr wrap="square">
            <a:spAutoFit/>
          </a:bodyPr>
          <a:lstStyle/>
          <a:p>
            <a:pPr algn="ctr"/>
            <a:r>
              <a:rPr lang="fr-FR" dirty="0">
                <a:solidFill>
                  <a:srgbClr val="FF0000"/>
                </a:solidFill>
              </a:rPr>
              <a:t>Envisager d'ajouter une photo spécifique à chaque pays concernant le passage au sol et la communication transfrontalière. </a:t>
            </a:r>
            <a:endParaRPr lang="en-US" dirty="0">
              <a:solidFill>
                <a:srgbClr val="FF0000"/>
              </a:solidFill>
            </a:endParaRPr>
          </a:p>
        </p:txBody>
      </p:sp>
    </p:spTree>
    <p:extLst>
      <p:ext uri="{BB962C8B-B14F-4D97-AF65-F5344CB8AC3E}">
        <p14:creationId xmlns:p14="http://schemas.microsoft.com/office/powerpoint/2010/main" val="157299267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69256" y="2034708"/>
            <a:ext cx="4351023" cy="2283824"/>
          </a:xfrm>
        </p:spPr>
        <p:txBody>
          <a:bodyPr/>
          <a:lstStyle/>
          <a:p>
            <a:r>
              <a:rPr lang="fr-FR" dirty="0"/>
              <a:t>Capacités essentielles</a:t>
            </a:r>
          </a:p>
        </p:txBody>
      </p:sp>
      <p:sp>
        <p:nvSpPr>
          <p:cNvPr id="3" name="Text Placeholder 2"/>
          <p:cNvSpPr>
            <a:spLocks noGrp="1"/>
          </p:cNvSpPr>
          <p:nvPr>
            <p:ph type="body" idx="1"/>
          </p:nvPr>
        </p:nvSpPr>
        <p:spPr>
          <a:xfrm>
            <a:off x="6866983" y="2034709"/>
            <a:ext cx="3755379" cy="2283823"/>
          </a:xfrm>
        </p:spPr>
        <p:txBody>
          <a:bodyPr/>
          <a:lstStyle/>
          <a:p>
            <a:r>
              <a:rPr lang="fr-FR" dirty="0"/>
              <a:t>Pour les points d'entrée</a:t>
            </a:r>
          </a:p>
          <a:p>
            <a:endParaRPr lang="fr-FR" dirty="0"/>
          </a:p>
          <a:p>
            <a:r>
              <a:rPr lang="fr-FR" dirty="0"/>
              <a:t>Annexe 1B du RSI</a:t>
            </a:r>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12</a:t>
            </a:fld>
            <a:endParaRPr lang="en-US" dirty="0"/>
          </a:p>
        </p:txBody>
      </p:sp>
    </p:spTree>
    <p:extLst>
      <p:ext uri="{BB962C8B-B14F-4D97-AF65-F5344CB8AC3E}">
        <p14:creationId xmlns:p14="http://schemas.microsoft.com/office/powerpoint/2010/main" val="13805843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799496"/>
            <a:ext cx="9208796" cy="706964"/>
          </a:xfrm>
        </p:spPr>
        <p:txBody>
          <a:bodyPr/>
          <a:lstStyle/>
          <a:p>
            <a:r>
              <a:rPr lang="fr-FR" sz="3200" dirty="0"/>
              <a:t>Rappelez-vous les capacités essentielles : </a:t>
            </a:r>
            <a:br>
              <a:rPr lang="fr-FR" dirty="0"/>
            </a:br>
            <a:r>
              <a:rPr lang="fr-FR" sz="3200" dirty="0"/>
              <a:t>A tout moment...</a:t>
            </a:r>
            <a:endParaRPr lang="en-US" sz="3200"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13</a:t>
            </a:fld>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3795412042"/>
              </p:ext>
            </p:extLst>
          </p:nvPr>
        </p:nvGraphicFramePr>
        <p:xfrm>
          <a:off x="276339" y="2413773"/>
          <a:ext cx="11454450" cy="3899342"/>
        </p:xfrm>
        <a:graphic>
          <a:graphicData uri="http://schemas.openxmlformats.org/drawingml/2006/table">
            <a:tbl>
              <a:tblPr firstRow="1" firstCol="1" bandRow="1"/>
              <a:tblGrid>
                <a:gridCol w="11454450">
                  <a:extLst>
                    <a:ext uri="{9D8B030D-6E8A-4147-A177-3AD203B41FA5}">
                      <a16:colId xmlns:a16="http://schemas.microsoft.com/office/drawing/2014/main" val="20000"/>
                    </a:ext>
                  </a:extLst>
                </a:gridCol>
              </a:tblGrid>
              <a:tr h="292555">
                <a:tc>
                  <a:txBody>
                    <a:bodyPr/>
                    <a:lstStyle/>
                    <a:p>
                      <a:pPr marL="0" marR="0" algn="ctr">
                        <a:lnSpc>
                          <a:spcPct val="115000"/>
                        </a:lnSpc>
                        <a:spcBef>
                          <a:spcPts val="0"/>
                        </a:spcBef>
                        <a:spcAft>
                          <a:spcPts val="0"/>
                        </a:spcAft>
                      </a:pPr>
                      <a:r>
                        <a:rPr lang="fr-FR" sz="1800" b="1" kern="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Capacités essentielles</a:t>
                      </a:r>
                      <a:endParaRPr lang="en-US" sz="1800" b="1" kern="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BACC6"/>
                    </a:solidFill>
                  </a:tcPr>
                </a:tc>
                <a:extLst>
                  <a:ext uri="{0D108BD9-81ED-4DB2-BD59-A6C34878D82A}">
                    <a16:rowId xmlns:a16="http://schemas.microsoft.com/office/drawing/2014/main" val="10000"/>
                  </a:ext>
                </a:extLst>
              </a:tr>
              <a:tr h="292555">
                <a:tc>
                  <a:txBody>
                    <a:bodyPr/>
                    <a:lstStyle/>
                    <a:p>
                      <a:pPr marL="0" marR="0">
                        <a:lnSpc>
                          <a:spcPct val="115000"/>
                        </a:lnSpc>
                        <a:spcBef>
                          <a:spcPts val="0"/>
                        </a:spcBef>
                        <a:spcAft>
                          <a:spcPts val="0"/>
                        </a:spcAft>
                      </a:pPr>
                      <a:r>
                        <a:rPr lang="fr-FR" sz="1400" b="1" kern="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A tout moment</a:t>
                      </a:r>
                      <a:endParaRPr lang="en-US" sz="1400" b="1" kern="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6DDE8"/>
                    </a:solidFill>
                  </a:tcPr>
                </a:tc>
                <a:extLst>
                  <a:ext uri="{0D108BD9-81ED-4DB2-BD59-A6C34878D82A}">
                    <a16:rowId xmlns:a16="http://schemas.microsoft.com/office/drawing/2014/main" val="10001"/>
                  </a:ext>
                </a:extLst>
              </a:tr>
              <a:tr h="603379">
                <a:tc>
                  <a:txBody>
                    <a:bodyPr/>
                    <a:lstStyle/>
                    <a:p>
                      <a:pPr marL="0" marR="0">
                        <a:lnSpc>
                          <a:spcPct val="115000"/>
                        </a:lnSpc>
                        <a:spcBef>
                          <a:spcPts val="0"/>
                        </a:spcBef>
                        <a:spcAft>
                          <a:spcPts val="0"/>
                        </a:spcAft>
                      </a:pPr>
                      <a:r>
                        <a:rPr lang="fr-FR" sz="1800" kern="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Fournir l'accès à (i) un service médical approprié, y compris des installations de diagnostic situées de manière à permettre une évaluation et des soins rapides aux voyageurs malades, (ii) et un personnel, un équipement et des locaux adéquats</a:t>
                      </a:r>
                      <a:endParaRPr lang="en-US" sz="1800" kern="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56857">
                <a:tc>
                  <a:txBody>
                    <a:bodyPr/>
                    <a:lstStyle/>
                    <a:p>
                      <a:pPr marL="0" indent="0" algn="just">
                        <a:buFont typeface="+mj-lt"/>
                        <a:buNone/>
                      </a:pPr>
                      <a:r>
                        <a:rPr lang="fr-FR" sz="1800" kern="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Assurer l'accès à l'équipement et au personnel pour le transport des voyageurs malades vers un service médical approprié </a:t>
                      </a:r>
                      <a:endParaRPr lang="en-US" sz="1800" kern="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6883143"/>
                  </a:ext>
                </a:extLst>
              </a:tr>
              <a:tr h="356857">
                <a:tc>
                  <a:txBody>
                    <a:bodyPr/>
                    <a:lstStyle/>
                    <a:p>
                      <a:pPr marL="0" marR="0">
                        <a:lnSpc>
                          <a:spcPct val="115000"/>
                        </a:lnSpc>
                        <a:spcBef>
                          <a:spcPts val="0"/>
                        </a:spcBef>
                        <a:spcAft>
                          <a:spcPts val="0"/>
                        </a:spcAft>
                      </a:pPr>
                      <a:r>
                        <a:rPr lang="fr-FR" sz="1800" kern="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Mettre à disposition du personnel qualifié pour l'inspection des moyens de transport </a:t>
                      </a:r>
                      <a:endParaRPr lang="en-US" sz="1800" kern="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28801059"/>
                  </a:ext>
                </a:extLst>
              </a:tr>
              <a:tr h="914203">
                <a:tc>
                  <a:txBody>
                    <a:bodyPr/>
                    <a:lstStyle/>
                    <a:p>
                      <a:pPr marL="0" marR="0">
                        <a:lnSpc>
                          <a:spcPct val="115000"/>
                        </a:lnSpc>
                        <a:spcBef>
                          <a:spcPts val="0"/>
                        </a:spcBef>
                        <a:spcAft>
                          <a:spcPts val="0"/>
                        </a:spcAft>
                      </a:pPr>
                      <a:r>
                        <a:rPr lang="fr-FR" sz="1800" kern="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Assurer un environnement sûr pour les voyageurs utilisant les installations des PDE, y compris l'approvisionnement en eau potable, les établissements de restauration, les installations de restauration en vol, les toilettes publiques, les services appropriés d'élimination des déchets solides et liquides et d'autres zones à risque potentiel, en menant des programmes d'inspection, le cas échéant.</a:t>
                      </a:r>
                      <a:endParaRPr lang="en-US" sz="1800" kern="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292555">
                <a:tc>
                  <a:txBody>
                    <a:bodyPr/>
                    <a:lstStyle/>
                    <a:p>
                      <a:pPr marL="0" indent="0" algn="just">
                        <a:buFont typeface="+mj-lt"/>
                        <a:buNone/>
                      </a:pPr>
                      <a:r>
                        <a:rPr lang="fr-FR" sz="1800" kern="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Mettre en place, dans la mesure du possible, un programme et un personnel qualifié pour le contrôle des vecteurs et des réservoirs à l'intérieur et à proximité des points d'entrée.</a:t>
                      </a:r>
                      <a:endParaRPr lang="en-US" sz="1800" kern="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60876653"/>
                  </a:ext>
                </a:extLst>
              </a:tr>
            </a:tbl>
          </a:graphicData>
        </a:graphic>
      </p:graphicFrame>
    </p:spTree>
    <p:extLst>
      <p:ext uri="{BB962C8B-B14F-4D97-AF65-F5344CB8AC3E}">
        <p14:creationId xmlns:p14="http://schemas.microsoft.com/office/powerpoint/2010/main" val="284213100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0893" y="842858"/>
            <a:ext cx="10190746" cy="706964"/>
          </a:xfrm>
        </p:spPr>
        <p:txBody>
          <a:bodyPr/>
          <a:lstStyle/>
          <a:p>
            <a:r>
              <a:rPr lang="fr-FR" sz="3200" dirty="0"/>
              <a:t>Rappelez-vous les capacités essentielles: </a:t>
            </a:r>
            <a:br>
              <a:rPr lang="fr-FR" sz="3200" dirty="0"/>
            </a:br>
            <a:r>
              <a:rPr lang="fr-FR" sz="3200" dirty="0"/>
              <a:t>Pour répondre aux urgences</a:t>
            </a:r>
          </a:p>
        </p:txBody>
      </p:sp>
      <p:sp>
        <p:nvSpPr>
          <p:cNvPr id="4" name="Slide Number Placeholder 3"/>
          <p:cNvSpPr>
            <a:spLocks noGrp="1"/>
          </p:cNvSpPr>
          <p:nvPr>
            <p:ph type="sldNum" sz="quarter" idx="12"/>
          </p:nvPr>
        </p:nvSpPr>
        <p:spPr/>
        <p:txBody>
          <a:bodyPr/>
          <a:lstStyle/>
          <a:p>
            <a:fld id="{D57F1E4F-1CFF-5643-939E-217C01CDF565}" type="slidenum">
              <a:rPr lang="en-US" smtClean="0"/>
              <a:pPr/>
              <a:t>14</a:t>
            </a:fld>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3998241325"/>
              </p:ext>
            </p:extLst>
          </p:nvPr>
        </p:nvGraphicFramePr>
        <p:xfrm>
          <a:off x="440288" y="2237964"/>
          <a:ext cx="11143959" cy="4237517"/>
        </p:xfrm>
        <a:graphic>
          <a:graphicData uri="http://schemas.openxmlformats.org/drawingml/2006/table">
            <a:tbl>
              <a:tblPr firstRow="1" firstCol="1" bandRow="1"/>
              <a:tblGrid>
                <a:gridCol w="11143959">
                  <a:extLst>
                    <a:ext uri="{9D8B030D-6E8A-4147-A177-3AD203B41FA5}">
                      <a16:colId xmlns:a16="http://schemas.microsoft.com/office/drawing/2014/main" val="20000"/>
                    </a:ext>
                  </a:extLst>
                </a:gridCol>
              </a:tblGrid>
              <a:tr h="256575">
                <a:tc>
                  <a:txBody>
                    <a:bodyPr/>
                    <a:lstStyle/>
                    <a:p>
                      <a:pPr marL="0" marR="0" algn="ctr">
                        <a:lnSpc>
                          <a:spcPct val="115000"/>
                        </a:lnSpc>
                        <a:spcBef>
                          <a:spcPts val="0"/>
                        </a:spcBef>
                        <a:spcAft>
                          <a:spcPts val="0"/>
                        </a:spcAft>
                      </a:pPr>
                      <a:r>
                        <a:rPr lang="fr-FR" sz="1600" b="1" kern="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Capacités essentielles</a:t>
                      </a:r>
                      <a:endParaRPr lang="en-US" sz="1600" b="1" kern="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BACC6"/>
                    </a:solidFill>
                  </a:tcPr>
                </a:tc>
                <a:extLst>
                  <a:ext uri="{0D108BD9-81ED-4DB2-BD59-A6C34878D82A}">
                    <a16:rowId xmlns:a16="http://schemas.microsoft.com/office/drawing/2014/main" val="10000"/>
                  </a:ext>
                </a:extLst>
              </a:tr>
              <a:tr h="256575">
                <a:tc>
                  <a:txBody>
                    <a:bodyPr/>
                    <a:lstStyle/>
                    <a:p>
                      <a:pPr marL="0" marR="0">
                        <a:lnSpc>
                          <a:spcPct val="115000"/>
                        </a:lnSpc>
                        <a:spcBef>
                          <a:spcPts val="0"/>
                        </a:spcBef>
                        <a:spcAft>
                          <a:spcPts val="0"/>
                        </a:spcAft>
                      </a:pPr>
                      <a:r>
                        <a:rPr lang="fr-FR" sz="1400" b="1" dirty="0">
                          <a:effectLst/>
                          <a:latin typeface="Calibri" panose="020F0502020204030204" pitchFamily="34" charset="0"/>
                          <a:ea typeface="Calibri" panose="020F0502020204030204" pitchFamily="34" charset="0"/>
                          <a:cs typeface="Times New Roman" panose="02020603050405020304" pitchFamily="18" charset="0"/>
                        </a:rPr>
                        <a:t>Réponse à une urgence potentielle de santé publique</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6DDE8"/>
                    </a:solidFill>
                  </a:tcPr>
                </a:tc>
                <a:extLst>
                  <a:ext uri="{0D108BD9-81ED-4DB2-BD59-A6C34878D82A}">
                    <a16:rowId xmlns:a16="http://schemas.microsoft.com/office/drawing/2014/main" val="10001"/>
                  </a:ext>
                </a:extLst>
              </a:tr>
              <a:tr h="801828">
                <a:tc>
                  <a:txBody>
                    <a:bodyPr/>
                    <a:lstStyle/>
                    <a:p>
                      <a:pPr marL="0" marR="0">
                        <a:lnSpc>
                          <a:spcPct val="115000"/>
                        </a:lnSpc>
                        <a:spcBef>
                          <a:spcPts val="0"/>
                        </a:spcBef>
                        <a:spcAft>
                          <a:spcPts val="0"/>
                        </a:spcAft>
                      </a:pPr>
                      <a:r>
                        <a:rPr lang="fr-FR" sz="1600" kern="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fournir une réponse appropriée en cas d'urgence de santé publique en établissant et en maintenant un plan d'urgence de santé publique, y compris la nomination d'un coordinateur et des points de contact pour les points d'entrée pertinents, la santé publique et les autres agences et services </a:t>
                      </a:r>
                      <a:endParaRPr lang="en-US" sz="1600" kern="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529202">
                <a:tc>
                  <a:txBody>
                    <a:bodyPr/>
                    <a:lstStyle/>
                    <a:p>
                      <a:pPr marL="0" marR="0">
                        <a:lnSpc>
                          <a:spcPct val="115000"/>
                        </a:lnSpc>
                        <a:spcBef>
                          <a:spcPts val="0"/>
                        </a:spcBef>
                        <a:spcAft>
                          <a:spcPts val="0"/>
                        </a:spcAft>
                      </a:pPr>
                      <a:r>
                        <a:rPr lang="fr-FR" sz="1600" kern="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d'assurer l'évaluation et la prise en charge des voyageurs ou des animaux affectés en concluant des accords avec les établissements médicaux et vétérinaires locaux pour leur isolement, leur traitement et les autres services de soutien qui pourraient être nécessaires </a:t>
                      </a:r>
                      <a:endParaRPr lang="en-US" sz="1600" kern="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256575">
                <a:tc>
                  <a:txBody>
                    <a:bodyPr/>
                    <a:lstStyle/>
                    <a:p>
                      <a:pPr marL="0" marR="0">
                        <a:lnSpc>
                          <a:spcPct val="115000"/>
                        </a:lnSpc>
                        <a:spcBef>
                          <a:spcPts val="0"/>
                        </a:spcBef>
                        <a:spcAft>
                          <a:spcPts val="0"/>
                        </a:spcAft>
                      </a:pPr>
                      <a:r>
                        <a:rPr lang="fr-FR" sz="1600" kern="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de prévoir un espace approprié, séparé des autres voyageurs, pour interroger les personnes suspectes ou affectées </a:t>
                      </a:r>
                      <a:endParaRPr lang="en-US" sz="1600" kern="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333306">
                <a:tc>
                  <a:txBody>
                    <a:bodyPr/>
                    <a:lstStyle/>
                    <a:p>
                      <a:pPr marL="0" marR="0">
                        <a:lnSpc>
                          <a:spcPct val="115000"/>
                        </a:lnSpc>
                        <a:spcBef>
                          <a:spcPts val="0"/>
                        </a:spcBef>
                        <a:spcAft>
                          <a:spcPts val="0"/>
                        </a:spcAft>
                      </a:pPr>
                      <a:r>
                        <a:rPr lang="fr-FR" sz="1600" kern="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de prévoir l'évaluation et, si nécessaire, la mise en quarantaine des voyageurs suspects, de préférence dans des installations éloignées du point d'entrée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529202">
                <a:tc>
                  <a:txBody>
                    <a:bodyPr/>
                    <a:lstStyle/>
                    <a:p>
                      <a:pPr marL="0" lvl="0" indent="0" algn="just">
                        <a:buFont typeface="+mj-lt"/>
                        <a:buNone/>
                      </a:pPr>
                      <a:r>
                        <a:rPr lang="fr-FR" sz="1600" kern="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d'appliquer les mesures recommandées pour désinfecter, dératiser, décontaminer ou traiter d'une autre manière les bagages, le fret, les conteneurs, les moyens de transport, les marchandises ou les colis postaux, y compris, le cas échéant, dans des lieux spécialement désignés et équipés à cet effet.</a:t>
                      </a:r>
                      <a:endParaRPr lang="en-US" sz="1600" kern="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94545379"/>
                  </a:ext>
                </a:extLst>
              </a:tr>
              <a:tr h="256575">
                <a:tc>
                  <a:txBody>
                    <a:bodyPr/>
                    <a:lstStyle/>
                    <a:p>
                      <a:pPr marL="0" marR="0">
                        <a:lnSpc>
                          <a:spcPct val="115000"/>
                        </a:lnSpc>
                        <a:spcBef>
                          <a:spcPts val="0"/>
                        </a:spcBef>
                        <a:spcAft>
                          <a:spcPts val="0"/>
                        </a:spcAft>
                      </a:pPr>
                      <a:r>
                        <a:rPr lang="fr-FR" sz="1600" kern="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appliquer des contrôles d'entrée ou de sortie pour les voyageurs à l'arrivée et au départ </a:t>
                      </a:r>
                      <a:endParaRPr lang="en-US" sz="1600" kern="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529202">
                <a:tc>
                  <a:txBody>
                    <a:bodyPr/>
                    <a:lstStyle/>
                    <a:p>
                      <a:pPr marL="0" marR="0">
                        <a:lnSpc>
                          <a:spcPct val="115000"/>
                        </a:lnSpc>
                        <a:spcBef>
                          <a:spcPts val="0"/>
                        </a:spcBef>
                        <a:spcAft>
                          <a:spcPts val="0"/>
                        </a:spcAft>
                      </a:pPr>
                      <a:r>
                        <a:rPr lang="fr-FR" sz="1600" kern="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à mettre à disposition des équipements spécialement désignés et du personnel formé et doté d'une protection individuelle appropriée, pour le transfert des voyageurs susceptibles d'être porteurs d'une infection ou d'une contamination</a:t>
                      </a:r>
                      <a:endParaRPr lang="en-US" sz="1600" kern="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74946313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7" name="Picture 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23834" y="2131344"/>
            <a:ext cx="5915240" cy="4234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8" name="Picture 1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32347" y="2145481"/>
            <a:ext cx="5534527" cy="4220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r>
              <a:rPr lang="fr-FR" sz="2800" dirty="0"/>
              <a:t>Les 12 capacités essentielles pour la mise en œuvre du RSI au niveau des points d'entrée (PDE)</a:t>
            </a:r>
            <a:endParaRPr lang="en-US" sz="2800" dirty="0"/>
          </a:p>
        </p:txBody>
      </p:sp>
      <p:sp>
        <p:nvSpPr>
          <p:cNvPr id="4" name="TextBox 3"/>
          <p:cNvSpPr txBox="1"/>
          <p:nvPr/>
        </p:nvSpPr>
        <p:spPr>
          <a:xfrm>
            <a:off x="1130889" y="6457888"/>
            <a:ext cx="3347357" cy="276999"/>
          </a:xfrm>
          <a:prstGeom prst="rect">
            <a:avLst/>
          </a:prstGeom>
          <a:noFill/>
        </p:spPr>
        <p:txBody>
          <a:bodyPr wrap="square" rtlCol="0">
            <a:spAutoFit/>
          </a:bodyPr>
          <a:lstStyle/>
          <a:p>
            <a:pPr algn="ctr"/>
            <a:r>
              <a:rPr lang="fr-FR" sz="1200" b="1" dirty="0">
                <a:latin typeface="Calibri" panose="020F0502020204030204" pitchFamily="34" charset="0"/>
                <a:ea typeface="Calibri" panose="020F0502020204030204" pitchFamily="34" charset="0"/>
                <a:cs typeface="Times New Roman" panose="02020603050405020304" pitchFamily="18" charset="0"/>
              </a:rPr>
              <a:t>A tout moment</a:t>
            </a:r>
            <a:r>
              <a:rPr lang="en-US" sz="1200" b="1" dirty="0">
                <a:latin typeface="Calibri" panose="020F0502020204030204" pitchFamily="34" charset="0"/>
                <a:ea typeface="Calibri" panose="020F0502020204030204" pitchFamily="34" charset="0"/>
                <a:cs typeface="Times New Roman" panose="02020603050405020304" pitchFamily="18" charset="0"/>
              </a:rPr>
              <a:t> </a:t>
            </a:r>
            <a:r>
              <a:rPr lang="en-US" sz="1200" dirty="0"/>
              <a:t>(routine)</a:t>
            </a:r>
          </a:p>
        </p:txBody>
      </p:sp>
      <p:sp>
        <p:nvSpPr>
          <p:cNvPr id="9" name="TextBox 8"/>
          <p:cNvSpPr txBox="1"/>
          <p:nvPr/>
        </p:nvSpPr>
        <p:spPr>
          <a:xfrm>
            <a:off x="6026614" y="6365556"/>
            <a:ext cx="6166757" cy="292259"/>
          </a:xfrm>
          <a:prstGeom prst="rect">
            <a:avLst/>
          </a:prstGeom>
          <a:noFill/>
        </p:spPr>
        <p:txBody>
          <a:bodyPr wrap="square" rtlCol="0">
            <a:spAutoFit/>
          </a:bodyPr>
          <a:lstStyle/>
          <a:p>
            <a:pPr algn="ctr">
              <a:lnSpc>
                <a:spcPct val="115000"/>
              </a:lnSpc>
            </a:pPr>
            <a:r>
              <a:rPr lang="fr-FR" sz="1200" b="1" dirty="0">
                <a:latin typeface="Calibri" panose="020F0502020204030204" pitchFamily="34" charset="0"/>
                <a:ea typeface="Calibri" panose="020F0502020204030204" pitchFamily="34" charset="0"/>
                <a:cs typeface="Times New Roman" panose="02020603050405020304" pitchFamily="18" charset="0"/>
              </a:rPr>
              <a:t>Réponse à une urgence potentielle de santé publique</a:t>
            </a:r>
            <a:endParaRPr lang="en-US" sz="1200" dirty="0">
              <a:latin typeface="Calibri" panose="020F0502020204030204" pitchFamily="34" charset="0"/>
              <a:ea typeface="Calibri" panose="020F0502020204030204" pitchFamily="34" charset="0"/>
              <a:cs typeface="Times New Roman" panose="02020603050405020304" pitchFamily="18" charset="0"/>
            </a:endParaRPr>
          </a:p>
        </p:txBody>
      </p:sp>
      <p:sp>
        <p:nvSpPr>
          <p:cNvPr id="5" name="Slide Number Placeholder 4"/>
          <p:cNvSpPr>
            <a:spLocks noGrp="1"/>
          </p:cNvSpPr>
          <p:nvPr>
            <p:ph type="sldNum" sz="quarter" idx="12"/>
          </p:nvPr>
        </p:nvSpPr>
        <p:spPr/>
        <p:txBody>
          <a:bodyPr/>
          <a:lstStyle/>
          <a:p>
            <a:fld id="{D57F1E4F-1CFF-5643-939E-217C01CDF565}" type="slidenum">
              <a:rPr lang="en-US" smtClean="0"/>
              <a:pPr/>
              <a:t>15</a:t>
            </a:fld>
            <a:endParaRPr lang="en-US" dirty="0"/>
          </a:p>
        </p:txBody>
      </p:sp>
      <p:sp>
        <p:nvSpPr>
          <p:cNvPr id="3" name="TextBox 2"/>
          <p:cNvSpPr txBox="1"/>
          <p:nvPr/>
        </p:nvSpPr>
        <p:spPr>
          <a:xfrm>
            <a:off x="1665513" y="3144028"/>
            <a:ext cx="1654629" cy="507831"/>
          </a:xfrm>
          <a:prstGeom prst="rect">
            <a:avLst/>
          </a:prstGeom>
          <a:solidFill>
            <a:schemeClr val="accent2"/>
          </a:solidFill>
        </p:spPr>
        <p:txBody>
          <a:bodyPr wrap="square" rtlCol="0">
            <a:spAutoFit/>
          </a:bodyPr>
          <a:lstStyle/>
          <a:p>
            <a:r>
              <a:rPr lang="fr-FR" sz="900" b="1" dirty="0"/>
              <a:t>Evaluation et soins médicaux, personnel et équipement</a:t>
            </a:r>
            <a:endParaRPr lang="en-US" sz="900" b="1" dirty="0"/>
          </a:p>
        </p:txBody>
      </p:sp>
      <p:sp>
        <p:nvSpPr>
          <p:cNvPr id="10" name="TextBox 9"/>
          <p:cNvSpPr txBox="1"/>
          <p:nvPr/>
        </p:nvSpPr>
        <p:spPr>
          <a:xfrm>
            <a:off x="4016829" y="2961394"/>
            <a:ext cx="1273628" cy="646331"/>
          </a:xfrm>
          <a:prstGeom prst="rect">
            <a:avLst/>
          </a:prstGeom>
          <a:solidFill>
            <a:schemeClr val="accent2"/>
          </a:solidFill>
        </p:spPr>
        <p:txBody>
          <a:bodyPr wrap="square" rtlCol="0">
            <a:spAutoFit/>
          </a:bodyPr>
          <a:lstStyle/>
          <a:p>
            <a:pPr algn="ctr"/>
            <a:r>
              <a:rPr lang="fr-FR" sz="900" b="1" dirty="0"/>
              <a:t>Personnel et équipement pour transport des voyeurs malades</a:t>
            </a:r>
            <a:endParaRPr lang="en-US" sz="900" b="1" dirty="0"/>
          </a:p>
        </p:txBody>
      </p:sp>
      <p:sp>
        <p:nvSpPr>
          <p:cNvPr id="11" name="TextBox 10"/>
          <p:cNvSpPr txBox="1"/>
          <p:nvPr/>
        </p:nvSpPr>
        <p:spPr>
          <a:xfrm>
            <a:off x="328173" y="4539007"/>
            <a:ext cx="1502878" cy="507831"/>
          </a:xfrm>
          <a:prstGeom prst="rect">
            <a:avLst/>
          </a:prstGeom>
          <a:solidFill>
            <a:schemeClr val="accent2"/>
          </a:solidFill>
        </p:spPr>
        <p:txBody>
          <a:bodyPr wrap="square" rtlCol="0">
            <a:spAutoFit/>
          </a:bodyPr>
          <a:lstStyle/>
          <a:p>
            <a:r>
              <a:rPr lang="fr-FR" sz="900" b="1" dirty="0"/>
              <a:t>Personnel formé et programme de lutte contre les vecteurs</a:t>
            </a:r>
            <a:endParaRPr lang="en-US" sz="900" b="1" dirty="0"/>
          </a:p>
        </p:txBody>
      </p:sp>
      <p:sp>
        <p:nvSpPr>
          <p:cNvPr id="12" name="TextBox 11"/>
          <p:cNvSpPr txBox="1"/>
          <p:nvPr/>
        </p:nvSpPr>
        <p:spPr>
          <a:xfrm>
            <a:off x="3026230" y="3932352"/>
            <a:ext cx="990599" cy="923330"/>
          </a:xfrm>
          <a:prstGeom prst="rect">
            <a:avLst/>
          </a:prstGeom>
          <a:solidFill>
            <a:schemeClr val="accent2"/>
          </a:solidFill>
        </p:spPr>
        <p:txBody>
          <a:bodyPr wrap="square" rtlCol="0">
            <a:spAutoFit/>
          </a:bodyPr>
          <a:lstStyle/>
          <a:p>
            <a:pPr algn="ctr"/>
            <a:r>
              <a:rPr lang="fr-FR" sz="900" b="1" dirty="0"/>
              <a:t>Formation du personnel pour l'inspection des transporteurs. </a:t>
            </a:r>
            <a:endParaRPr lang="en-US" sz="900" b="1" dirty="0"/>
          </a:p>
        </p:txBody>
      </p:sp>
      <p:sp>
        <p:nvSpPr>
          <p:cNvPr id="13" name="TextBox 12"/>
          <p:cNvSpPr txBox="1"/>
          <p:nvPr/>
        </p:nvSpPr>
        <p:spPr>
          <a:xfrm>
            <a:off x="1981733" y="5025347"/>
            <a:ext cx="1752067" cy="923330"/>
          </a:xfrm>
          <a:prstGeom prst="rect">
            <a:avLst/>
          </a:prstGeom>
          <a:solidFill>
            <a:schemeClr val="accent2"/>
          </a:solidFill>
        </p:spPr>
        <p:txBody>
          <a:bodyPr wrap="square" rtlCol="0">
            <a:spAutoFit/>
          </a:bodyPr>
          <a:lstStyle/>
          <a:p>
            <a:r>
              <a:rPr lang="fr-FR" sz="900" b="1" dirty="0"/>
              <a:t>Assurer la sécurité de l'environnement, de l'eau, de la nourriture, des toilettes et des autres zones à risque potentiel - programmes d'</a:t>
            </a:r>
            <a:r>
              <a:rPr lang="fr-FR" sz="900" b="1" dirty="0" err="1"/>
              <a:t>inpsection</a:t>
            </a:r>
            <a:r>
              <a:rPr lang="fr-FR" sz="900" b="1" dirty="0"/>
              <a:t> </a:t>
            </a:r>
            <a:endParaRPr lang="en-US" sz="900" b="1" dirty="0"/>
          </a:p>
        </p:txBody>
      </p:sp>
      <p:sp>
        <p:nvSpPr>
          <p:cNvPr id="14" name="TextBox 13"/>
          <p:cNvSpPr txBox="1"/>
          <p:nvPr/>
        </p:nvSpPr>
        <p:spPr>
          <a:xfrm>
            <a:off x="6347972" y="4262007"/>
            <a:ext cx="1377135" cy="1477328"/>
          </a:xfrm>
          <a:prstGeom prst="rect">
            <a:avLst/>
          </a:prstGeom>
          <a:solidFill>
            <a:schemeClr val="accent2"/>
          </a:solidFill>
        </p:spPr>
        <p:txBody>
          <a:bodyPr wrap="square" rtlCol="0">
            <a:spAutoFit/>
          </a:bodyPr>
          <a:lstStyle/>
          <a:p>
            <a:endParaRPr lang="fr-FR" sz="900" b="1" dirty="0"/>
          </a:p>
          <a:p>
            <a:r>
              <a:rPr lang="fr-FR" sz="900" b="1" dirty="0"/>
              <a:t>Fournir l'accès à l'équipement et au personnel requis avec des équipements de protection pour le transfert des voyageurs infectés/contaminés.</a:t>
            </a:r>
            <a:endParaRPr lang="en-US" sz="900" b="1" dirty="0"/>
          </a:p>
        </p:txBody>
      </p:sp>
      <p:sp>
        <p:nvSpPr>
          <p:cNvPr id="15" name="TextBox 14"/>
          <p:cNvSpPr txBox="1"/>
          <p:nvPr/>
        </p:nvSpPr>
        <p:spPr>
          <a:xfrm>
            <a:off x="8152216" y="2197614"/>
            <a:ext cx="1653561" cy="1338828"/>
          </a:xfrm>
          <a:prstGeom prst="rect">
            <a:avLst/>
          </a:prstGeom>
          <a:solidFill>
            <a:schemeClr val="accent2"/>
          </a:solidFill>
        </p:spPr>
        <p:txBody>
          <a:bodyPr wrap="square" rtlCol="0">
            <a:spAutoFit/>
          </a:bodyPr>
          <a:lstStyle/>
          <a:p>
            <a:r>
              <a:rPr lang="fr-FR" sz="900" b="1" dirty="0"/>
              <a:t>Fournir des soins aux voyageurs et aux animaux touchés, prendre des dispositions avec des installations médicales et vétérinaires pour l'isolement, le traitement et d'autres services</a:t>
            </a:r>
          </a:p>
          <a:p>
            <a:endParaRPr lang="en-US" sz="900" b="1" dirty="0"/>
          </a:p>
        </p:txBody>
      </p:sp>
      <p:sp>
        <p:nvSpPr>
          <p:cNvPr id="16" name="TextBox 15"/>
          <p:cNvSpPr txBox="1"/>
          <p:nvPr/>
        </p:nvSpPr>
        <p:spPr>
          <a:xfrm>
            <a:off x="9995645" y="2359198"/>
            <a:ext cx="1653561" cy="923330"/>
          </a:xfrm>
          <a:prstGeom prst="rect">
            <a:avLst/>
          </a:prstGeom>
          <a:solidFill>
            <a:schemeClr val="accent2"/>
          </a:solidFill>
        </p:spPr>
        <p:txBody>
          <a:bodyPr wrap="square" rtlCol="0">
            <a:spAutoFit/>
          </a:bodyPr>
          <a:lstStyle/>
          <a:p>
            <a:r>
              <a:rPr lang="fr-FR" sz="900" b="1" dirty="0"/>
              <a:t>Prévoir un espace séparé des autres voyageurs pour interroger les personnes suspectes ou affectées. </a:t>
            </a:r>
          </a:p>
          <a:p>
            <a:endParaRPr lang="en-US" sz="900" b="1" dirty="0"/>
          </a:p>
        </p:txBody>
      </p:sp>
      <p:sp>
        <p:nvSpPr>
          <p:cNvPr id="17" name="TextBox 16"/>
          <p:cNvSpPr txBox="1"/>
          <p:nvPr/>
        </p:nvSpPr>
        <p:spPr>
          <a:xfrm>
            <a:off x="10587372" y="3332187"/>
            <a:ext cx="1206733" cy="923330"/>
          </a:xfrm>
          <a:prstGeom prst="rect">
            <a:avLst/>
          </a:prstGeom>
          <a:solidFill>
            <a:schemeClr val="accent2"/>
          </a:solidFill>
        </p:spPr>
        <p:txBody>
          <a:bodyPr wrap="square" rtlCol="0">
            <a:spAutoFit/>
          </a:bodyPr>
          <a:lstStyle/>
          <a:p>
            <a:r>
              <a:rPr lang="fr-FR" sz="900" b="1" dirty="0"/>
              <a:t>Prévoir l'évaluation et la mise en quarantaine des voyageurs affectés</a:t>
            </a:r>
            <a:endParaRPr lang="en-US" sz="900" b="1" dirty="0"/>
          </a:p>
        </p:txBody>
      </p:sp>
      <p:sp>
        <p:nvSpPr>
          <p:cNvPr id="18" name="TextBox 17"/>
          <p:cNvSpPr txBox="1"/>
          <p:nvPr/>
        </p:nvSpPr>
        <p:spPr>
          <a:xfrm>
            <a:off x="9916367" y="4248450"/>
            <a:ext cx="1274372" cy="2169825"/>
          </a:xfrm>
          <a:prstGeom prst="rect">
            <a:avLst/>
          </a:prstGeom>
          <a:solidFill>
            <a:schemeClr val="accent2"/>
          </a:solidFill>
        </p:spPr>
        <p:txBody>
          <a:bodyPr wrap="square" rtlCol="0">
            <a:spAutoFit/>
          </a:bodyPr>
          <a:lstStyle/>
          <a:p>
            <a:endParaRPr lang="fr-FR" sz="900" b="1" dirty="0"/>
          </a:p>
          <a:p>
            <a:r>
              <a:rPr lang="fr-FR" sz="900" b="1" dirty="0"/>
              <a:t>Appliquer les mesures recommandées, désinfecter, décontaminer les bagages, les cargaisons, les conteneurs, les moyens de transport, les marchandises, les colis, </a:t>
            </a:r>
            <a:r>
              <a:rPr lang="fr-FR" sz="900" b="1" dirty="0" err="1"/>
              <a:t>etc</a:t>
            </a:r>
            <a:endParaRPr lang="fr-FR" sz="900" b="1" dirty="0"/>
          </a:p>
          <a:p>
            <a:endParaRPr lang="fr-FR" sz="900" b="1" dirty="0"/>
          </a:p>
          <a:p>
            <a:endParaRPr lang="en-US" sz="900" b="1" dirty="0"/>
          </a:p>
        </p:txBody>
      </p:sp>
      <p:sp>
        <p:nvSpPr>
          <p:cNvPr id="19" name="TextBox 18"/>
          <p:cNvSpPr txBox="1"/>
          <p:nvPr/>
        </p:nvSpPr>
        <p:spPr>
          <a:xfrm>
            <a:off x="8152216" y="4817597"/>
            <a:ext cx="1372784" cy="1061829"/>
          </a:xfrm>
          <a:prstGeom prst="rect">
            <a:avLst/>
          </a:prstGeom>
          <a:solidFill>
            <a:schemeClr val="accent2"/>
          </a:solidFill>
        </p:spPr>
        <p:txBody>
          <a:bodyPr wrap="square" rtlCol="0">
            <a:spAutoFit/>
          </a:bodyPr>
          <a:lstStyle/>
          <a:p>
            <a:endParaRPr lang="fr-FR" sz="900" b="1" dirty="0"/>
          </a:p>
          <a:p>
            <a:r>
              <a:rPr lang="fr-FR" sz="900" b="1" dirty="0"/>
              <a:t>Appliquer le contrôle des entrées/sorties pour les passagers au départ et à l'arrivée..</a:t>
            </a:r>
          </a:p>
          <a:p>
            <a:endParaRPr lang="en-US" sz="900" b="1" dirty="0"/>
          </a:p>
        </p:txBody>
      </p:sp>
      <p:sp>
        <p:nvSpPr>
          <p:cNvPr id="20" name="TextBox 19"/>
          <p:cNvSpPr txBox="1"/>
          <p:nvPr/>
        </p:nvSpPr>
        <p:spPr>
          <a:xfrm>
            <a:off x="6710491" y="2636197"/>
            <a:ext cx="1273628" cy="1338828"/>
          </a:xfrm>
          <a:prstGeom prst="rect">
            <a:avLst/>
          </a:prstGeom>
          <a:solidFill>
            <a:schemeClr val="accent6">
              <a:lumMod val="75000"/>
            </a:schemeClr>
          </a:solidFill>
        </p:spPr>
        <p:txBody>
          <a:bodyPr wrap="square" rtlCol="0">
            <a:spAutoFit/>
          </a:bodyPr>
          <a:lstStyle/>
          <a:p>
            <a:pPr algn="ctr"/>
            <a:endParaRPr lang="fr-FR" sz="900" b="1" dirty="0"/>
          </a:p>
          <a:p>
            <a:pPr algn="ctr"/>
            <a:r>
              <a:rPr lang="fr-FR" sz="900" b="1" dirty="0"/>
              <a:t>Plan d'urgence de santé publique</a:t>
            </a:r>
          </a:p>
          <a:p>
            <a:pPr algn="ctr"/>
            <a:r>
              <a:rPr lang="fr-FR" sz="900" b="1" dirty="0"/>
              <a:t>Coordinateur, points de contact pour les PDE, et autres organismes concernés</a:t>
            </a:r>
          </a:p>
          <a:p>
            <a:pPr algn="ctr"/>
            <a:r>
              <a:rPr lang="fr-FR" sz="900" b="1" dirty="0"/>
              <a:t>.</a:t>
            </a:r>
            <a:endParaRPr lang="en-US" sz="900" b="1" dirty="0"/>
          </a:p>
        </p:txBody>
      </p:sp>
    </p:spTree>
    <p:extLst>
      <p:ext uri="{BB962C8B-B14F-4D97-AF65-F5344CB8AC3E}">
        <p14:creationId xmlns:p14="http://schemas.microsoft.com/office/powerpoint/2010/main" val="408274727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98499" y="2187788"/>
            <a:ext cx="4351023" cy="2283824"/>
          </a:xfrm>
        </p:spPr>
        <p:txBody>
          <a:bodyPr/>
          <a:lstStyle/>
          <a:p>
            <a:r>
              <a:rPr lang="fr-FR" dirty="0"/>
              <a:t>Le cycle de gestion des urgences</a:t>
            </a:r>
          </a:p>
        </p:txBody>
      </p:sp>
      <p:sp>
        <p:nvSpPr>
          <p:cNvPr id="3" name="Text Placeholder 2"/>
          <p:cNvSpPr>
            <a:spLocks noGrp="1"/>
          </p:cNvSpPr>
          <p:nvPr>
            <p:ph type="body" idx="1"/>
          </p:nvPr>
        </p:nvSpPr>
        <p:spPr/>
        <p:txBody>
          <a:bodyPr/>
          <a:lstStyle/>
          <a:p>
            <a:r>
              <a:rPr lang="fr-FR" dirty="0"/>
              <a:t>Et son application aux points d'entrée</a:t>
            </a:r>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16</a:t>
            </a:fld>
            <a:endParaRPr lang="en-US" dirty="0"/>
          </a:p>
        </p:txBody>
      </p:sp>
    </p:spTree>
    <p:extLst>
      <p:ext uri="{BB962C8B-B14F-4D97-AF65-F5344CB8AC3E}">
        <p14:creationId xmlns:p14="http://schemas.microsoft.com/office/powerpoint/2010/main" val="200818432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a:t>Les quatre phases du cycle de gestion des urgences</a:t>
            </a:r>
            <a:endParaRPr lang="en-US" dirty="0"/>
          </a:p>
        </p:txBody>
      </p:sp>
      <p:pic>
        <p:nvPicPr>
          <p:cNvPr id="5" name="Content Placeholder 4"/>
          <p:cNvPicPr>
            <a:picLocks noGrp="1" noChangeAspect="1"/>
          </p:cNvPicPr>
          <p:nvPr>
            <p:ph idx="1"/>
          </p:nvPr>
        </p:nvPicPr>
        <p:blipFill rotWithShape="1">
          <a:blip r:embed="rId3" cstate="print">
            <a:extLst>
              <a:ext uri="{28A0092B-C50C-407E-A947-70E740481C1C}">
                <a14:useLocalDpi xmlns:a14="http://schemas.microsoft.com/office/drawing/2010/main" val="0"/>
              </a:ext>
            </a:extLst>
          </a:blip>
          <a:srcRect/>
          <a:stretch/>
        </p:blipFill>
        <p:spPr>
          <a:xfrm>
            <a:off x="661737" y="2598821"/>
            <a:ext cx="3752740" cy="2510352"/>
          </a:xfrm>
        </p:spPr>
      </p:pic>
      <p:sp>
        <p:nvSpPr>
          <p:cNvPr id="4" name="Slide Number Placeholder 3"/>
          <p:cNvSpPr>
            <a:spLocks noGrp="1"/>
          </p:cNvSpPr>
          <p:nvPr>
            <p:ph type="sldNum" sz="quarter" idx="12"/>
          </p:nvPr>
        </p:nvSpPr>
        <p:spPr/>
        <p:txBody>
          <a:bodyPr/>
          <a:lstStyle/>
          <a:p>
            <a:fld id="{D57F1E4F-1CFF-5643-939E-217C01CDF565}" type="slidenum">
              <a:rPr lang="en-US" smtClean="0"/>
              <a:pPr/>
              <a:t>17</a:t>
            </a:fld>
            <a:endParaRPr lang="en-US" dirty="0"/>
          </a:p>
        </p:txBody>
      </p:sp>
      <p:sp>
        <p:nvSpPr>
          <p:cNvPr id="6" name="Content Placeholder 2"/>
          <p:cNvSpPr txBox="1">
            <a:spLocks/>
          </p:cNvSpPr>
          <p:nvPr/>
        </p:nvSpPr>
        <p:spPr>
          <a:xfrm>
            <a:off x="5312229" y="2527538"/>
            <a:ext cx="7104361" cy="3416300"/>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a:lstStyle>
          <a:p>
            <a:r>
              <a:rPr lang="fr-FR" b="1" dirty="0"/>
              <a:t>Préparation : </a:t>
            </a:r>
            <a:r>
              <a:rPr lang="fr-FR" dirty="0"/>
              <a:t>Se préparer à gérer une situation d'urgence</a:t>
            </a:r>
          </a:p>
          <a:p>
            <a:r>
              <a:rPr lang="fr-FR" b="1" dirty="0"/>
              <a:t>Intervention : </a:t>
            </a:r>
            <a:r>
              <a:rPr lang="fr-FR" dirty="0"/>
              <a:t>Réagir en toute sécurité à une situation d'urgence</a:t>
            </a:r>
          </a:p>
          <a:p>
            <a:r>
              <a:rPr lang="fr-FR" b="1" dirty="0"/>
              <a:t>Récupération : </a:t>
            </a:r>
            <a:r>
              <a:rPr lang="fr-FR" dirty="0"/>
              <a:t>Récupération après une urgence</a:t>
            </a:r>
          </a:p>
          <a:p>
            <a:r>
              <a:rPr lang="fr-FR" b="1" dirty="0"/>
              <a:t>Mitigation : </a:t>
            </a:r>
            <a:r>
              <a:rPr lang="fr-FR" dirty="0"/>
              <a:t>Prévenir les urgences futures ou minimiser leurs effets</a:t>
            </a:r>
            <a:r>
              <a:rPr lang="fr-FR" b="1" dirty="0"/>
              <a:t>.</a:t>
            </a:r>
            <a:endParaRPr lang="en-US" dirty="0"/>
          </a:p>
        </p:txBody>
      </p:sp>
      <p:sp>
        <p:nvSpPr>
          <p:cNvPr id="7" name="5-Point Star 6"/>
          <p:cNvSpPr/>
          <p:nvPr/>
        </p:nvSpPr>
        <p:spPr>
          <a:xfrm>
            <a:off x="3573379" y="3585411"/>
            <a:ext cx="445168" cy="445168"/>
          </a:xfrm>
          <a:prstGeom prst="star5">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3950150" y="3679994"/>
            <a:ext cx="843322" cy="338554"/>
          </a:xfrm>
          <a:prstGeom prst="rect">
            <a:avLst/>
          </a:prstGeom>
          <a:noFill/>
        </p:spPr>
        <p:txBody>
          <a:bodyPr wrap="square" rtlCol="0">
            <a:spAutoFit/>
          </a:bodyPr>
          <a:lstStyle/>
          <a:p>
            <a:r>
              <a:rPr lang="en-US" sz="1600" b="1" dirty="0"/>
              <a:t>Event</a:t>
            </a:r>
            <a:endParaRPr lang="en-US" b="1" dirty="0"/>
          </a:p>
        </p:txBody>
      </p:sp>
      <p:sp>
        <p:nvSpPr>
          <p:cNvPr id="3" name="TextBox 2"/>
          <p:cNvSpPr txBox="1"/>
          <p:nvPr/>
        </p:nvSpPr>
        <p:spPr>
          <a:xfrm>
            <a:off x="3305011" y="2805401"/>
            <a:ext cx="1066800" cy="276999"/>
          </a:xfrm>
          <a:prstGeom prst="rect">
            <a:avLst/>
          </a:prstGeom>
          <a:solidFill>
            <a:schemeClr val="bg1"/>
          </a:solidFill>
        </p:spPr>
        <p:txBody>
          <a:bodyPr wrap="square" rtlCol="0">
            <a:spAutoFit/>
          </a:bodyPr>
          <a:lstStyle/>
          <a:p>
            <a:r>
              <a:rPr lang="fr-FR" sz="1200" b="1" dirty="0"/>
              <a:t>Préparation</a:t>
            </a:r>
            <a:endParaRPr lang="en-US" sz="1200" b="1" dirty="0"/>
          </a:p>
        </p:txBody>
      </p:sp>
      <p:sp>
        <p:nvSpPr>
          <p:cNvPr id="9" name="TextBox 8"/>
          <p:cNvSpPr txBox="1"/>
          <p:nvPr/>
        </p:nvSpPr>
        <p:spPr>
          <a:xfrm>
            <a:off x="359229" y="4623316"/>
            <a:ext cx="1247610" cy="276999"/>
          </a:xfrm>
          <a:prstGeom prst="rect">
            <a:avLst/>
          </a:prstGeom>
          <a:solidFill>
            <a:schemeClr val="bg1"/>
          </a:solidFill>
        </p:spPr>
        <p:txBody>
          <a:bodyPr wrap="square" rtlCol="0">
            <a:spAutoFit/>
          </a:bodyPr>
          <a:lstStyle/>
          <a:p>
            <a:r>
              <a:rPr lang="fr-FR" sz="1200" b="1" dirty="0"/>
              <a:t>Récupération</a:t>
            </a:r>
            <a:endParaRPr lang="en-US" sz="1200" b="1" dirty="0"/>
          </a:p>
        </p:txBody>
      </p:sp>
      <p:sp>
        <p:nvSpPr>
          <p:cNvPr id="10" name="TextBox 9"/>
          <p:cNvSpPr txBox="1"/>
          <p:nvPr/>
        </p:nvSpPr>
        <p:spPr>
          <a:xfrm>
            <a:off x="3263153" y="4659738"/>
            <a:ext cx="1066800" cy="276999"/>
          </a:xfrm>
          <a:prstGeom prst="rect">
            <a:avLst/>
          </a:prstGeom>
          <a:solidFill>
            <a:schemeClr val="bg1"/>
          </a:solidFill>
        </p:spPr>
        <p:txBody>
          <a:bodyPr wrap="square" rtlCol="0">
            <a:spAutoFit/>
          </a:bodyPr>
          <a:lstStyle/>
          <a:p>
            <a:r>
              <a:rPr lang="fr-FR" sz="1200" b="1" dirty="0"/>
              <a:t>Intervention</a:t>
            </a:r>
            <a:endParaRPr lang="en-US" sz="1200" b="1" dirty="0"/>
          </a:p>
        </p:txBody>
      </p:sp>
      <p:sp>
        <p:nvSpPr>
          <p:cNvPr id="11" name="TextBox 10"/>
          <p:cNvSpPr txBox="1"/>
          <p:nvPr/>
        </p:nvSpPr>
        <p:spPr>
          <a:xfrm>
            <a:off x="4015986" y="3695637"/>
            <a:ext cx="1066800" cy="276999"/>
          </a:xfrm>
          <a:prstGeom prst="rect">
            <a:avLst/>
          </a:prstGeom>
          <a:solidFill>
            <a:schemeClr val="bg1"/>
          </a:solidFill>
        </p:spPr>
        <p:txBody>
          <a:bodyPr wrap="square" rtlCol="0">
            <a:spAutoFit/>
          </a:bodyPr>
          <a:lstStyle/>
          <a:p>
            <a:r>
              <a:rPr lang="fr-FR" sz="1200" b="1" dirty="0"/>
              <a:t>Evènement</a:t>
            </a:r>
            <a:endParaRPr lang="en-US" sz="1200" b="1" dirty="0"/>
          </a:p>
        </p:txBody>
      </p:sp>
      <p:sp>
        <p:nvSpPr>
          <p:cNvPr id="12" name="TextBox 11"/>
          <p:cNvSpPr txBox="1"/>
          <p:nvPr/>
        </p:nvSpPr>
        <p:spPr>
          <a:xfrm>
            <a:off x="1702097" y="3403249"/>
            <a:ext cx="1561056" cy="861774"/>
          </a:xfrm>
          <a:prstGeom prst="rect">
            <a:avLst/>
          </a:prstGeom>
          <a:solidFill>
            <a:schemeClr val="bg1"/>
          </a:solidFill>
        </p:spPr>
        <p:txBody>
          <a:bodyPr wrap="square" rtlCol="0">
            <a:spAutoFit/>
          </a:bodyPr>
          <a:lstStyle/>
          <a:p>
            <a:pPr algn="ctr"/>
            <a:r>
              <a:rPr lang="fr-FR" sz="2000" b="1" i="1" dirty="0">
                <a:latin typeface="Century" panose="02040604050505020304" pitchFamily="18" charset="0"/>
              </a:rPr>
              <a:t>Gestion des urgences</a:t>
            </a:r>
          </a:p>
          <a:p>
            <a:endParaRPr lang="en-US" sz="1000" b="1" i="1" dirty="0"/>
          </a:p>
        </p:txBody>
      </p:sp>
    </p:spTree>
    <p:extLst>
      <p:ext uri="{BB962C8B-B14F-4D97-AF65-F5344CB8AC3E}">
        <p14:creationId xmlns:p14="http://schemas.microsoft.com/office/powerpoint/2010/main" val="239338085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C51DB7-415A-40C8-B0BE-9C51533E0372}"/>
              </a:ext>
            </a:extLst>
          </p:cNvPr>
          <p:cNvSpPr>
            <a:spLocks noGrp="1"/>
          </p:cNvSpPr>
          <p:nvPr>
            <p:ph type="title"/>
          </p:nvPr>
        </p:nvSpPr>
        <p:spPr/>
        <p:txBody>
          <a:bodyPr/>
          <a:lstStyle/>
          <a:p>
            <a:r>
              <a:rPr lang="fr-FR" dirty="0"/>
              <a:t>Exemples d'activités préparatoires</a:t>
            </a:r>
          </a:p>
        </p:txBody>
      </p:sp>
      <p:sp>
        <p:nvSpPr>
          <p:cNvPr id="3" name="Content Placeholder 2">
            <a:extLst>
              <a:ext uri="{FF2B5EF4-FFF2-40B4-BE49-F238E27FC236}">
                <a16:creationId xmlns:a16="http://schemas.microsoft.com/office/drawing/2014/main" id="{52C810F6-D523-4255-9073-467FA4C42433}"/>
              </a:ext>
            </a:extLst>
          </p:cNvPr>
          <p:cNvSpPr>
            <a:spLocks noGrp="1"/>
          </p:cNvSpPr>
          <p:nvPr>
            <p:ph idx="1"/>
          </p:nvPr>
        </p:nvSpPr>
        <p:spPr/>
        <p:txBody>
          <a:bodyPr>
            <a:normAutofit/>
          </a:bodyPr>
          <a:lstStyle/>
          <a:p>
            <a:r>
              <a:rPr lang="fr-FR" sz="2600" dirty="0">
                <a:solidFill>
                  <a:schemeClr val="tx1"/>
                </a:solidFill>
              </a:rPr>
              <a:t>Développer un (plan d’intervention)PHERP</a:t>
            </a:r>
          </a:p>
          <a:p>
            <a:r>
              <a:rPr lang="fr-FR" sz="2600" dirty="0">
                <a:solidFill>
                  <a:schemeClr val="tx1"/>
                </a:solidFill>
              </a:rPr>
              <a:t>Dispenser une formation sur l'utilisation des EPI et le dépistage thermique</a:t>
            </a:r>
            <a:endParaRPr lang="en-GB" sz="2600" dirty="0"/>
          </a:p>
        </p:txBody>
      </p:sp>
      <p:sp>
        <p:nvSpPr>
          <p:cNvPr id="4" name="Slide Number Placeholder 3">
            <a:extLst>
              <a:ext uri="{FF2B5EF4-FFF2-40B4-BE49-F238E27FC236}">
                <a16:creationId xmlns:a16="http://schemas.microsoft.com/office/drawing/2014/main" id="{45480A96-F9CF-4C37-ACA1-B42361CDD631}"/>
              </a:ext>
            </a:extLst>
          </p:cNvPr>
          <p:cNvSpPr>
            <a:spLocks noGrp="1"/>
          </p:cNvSpPr>
          <p:nvPr>
            <p:ph type="sldNum" sz="quarter" idx="12"/>
          </p:nvPr>
        </p:nvSpPr>
        <p:spPr/>
        <p:txBody>
          <a:bodyPr/>
          <a:lstStyle/>
          <a:p>
            <a:fld id="{D57F1E4F-1CFF-5643-939E-217C01CDF565}" type="slidenum">
              <a:rPr lang="en-US" smtClean="0"/>
              <a:pPr/>
              <a:t>18</a:t>
            </a:fld>
            <a:endParaRPr lang="en-US" dirty="0"/>
          </a:p>
        </p:txBody>
      </p:sp>
    </p:spTree>
    <p:extLst>
      <p:ext uri="{BB962C8B-B14F-4D97-AF65-F5344CB8AC3E}">
        <p14:creationId xmlns:p14="http://schemas.microsoft.com/office/powerpoint/2010/main" val="127316424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20E906-8909-4085-AA85-578D9AFE4934}"/>
              </a:ext>
            </a:extLst>
          </p:cNvPr>
          <p:cNvSpPr>
            <a:spLocks noGrp="1"/>
          </p:cNvSpPr>
          <p:nvPr>
            <p:ph type="title"/>
          </p:nvPr>
        </p:nvSpPr>
        <p:spPr/>
        <p:txBody>
          <a:bodyPr/>
          <a:lstStyle/>
          <a:p>
            <a:r>
              <a:rPr lang="fr-FR" dirty="0"/>
              <a:t>Exemples d'activités d’intervention</a:t>
            </a:r>
          </a:p>
        </p:txBody>
      </p:sp>
      <p:sp>
        <p:nvSpPr>
          <p:cNvPr id="3" name="Content Placeholder 2">
            <a:extLst>
              <a:ext uri="{FF2B5EF4-FFF2-40B4-BE49-F238E27FC236}">
                <a16:creationId xmlns:a16="http://schemas.microsoft.com/office/drawing/2014/main" id="{DB6D77BF-508D-42FD-9641-12C983635696}"/>
              </a:ext>
            </a:extLst>
          </p:cNvPr>
          <p:cNvSpPr>
            <a:spLocks noGrp="1"/>
          </p:cNvSpPr>
          <p:nvPr>
            <p:ph idx="1"/>
          </p:nvPr>
        </p:nvSpPr>
        <p:spPr/>
        <p:txBody>
          <a:bodyPr>
            <a:normAutofit fontScale="85000" lnSpcReduction="10000"/>
          </a:bodyPr>
          <a:lstStyle/>
          <a:p>
            <a:r>
              <a:rPr lang="fr-FR" sz="2800" dirty="0">
                <a:solidFill>
                  <a:schemeClr val="tx1"/>
                </a:solidFill>
              </a:rPr>
              <a:t>L’intervention consiste à mettre en œuvre vos plans de préparation, lorsqu'un événement se produit et pendant un événement.</a:t>
            </a:r>
          </a:p>
          <a:p>
            <a:r>
              <a:rPr lang="fr-FR" sz="2800" dirty="0">
                <a:solidFill>
                  <a:schemeClr val="tx1"/>
                </a:solidFill>
              </a:rPr>
              <a:t>Effectuer rapidement une évaluation des risques pour un voyageur</a:t>
            </a:r>
          </a:p>
          <a:p>
            <a:r>
              <a:rPr lang="fr-FR" sz="2800" dirty="0">
                <a:solidFill>
                  <a:schemeClr val="tx1"/>
                </a:solidFill>
              </a:rPr>
              <a:t>Les orienter vers un établissement de soins médicaux</a:t>
            </a:r>
          </a:p>
          <a:p>
            <a:r>
              <a:rPr lang="fr-FR" sz="2800" dirty="0">
                <a:solidFill>
                  <a:schemeClr val="tx1"/>
                </a:solidFill>
              </a:rPr>
              <a:t>Enfiler l'EPI approprié en cas d'urgence</a:t>
            </a:r>
          </a:p>
          <a:p>
            <a:r>
              <a:rPr lang="fr-FR" sz="2800" dirty="0">
                <a:solidFill>
                  <a:schemeClr val="tx1"/>
                </a:solidFill>
              </a:rPr>
              <a:t>Contrôle de sortie et d'entrée au point d'entrée</a:t>
            </a:r>
          </a:p>
        </p:txBody>
      </p:sp>
      <p:sp>
        <p:nvSpPr>
          <p:cNvPr id="4" name="Slide Number Placeholder 3">
            <a:extLst>
              <a:ext uri="{FF2B5EF4-FFF2-40B4-BE49-F238E27FC236}">
                <a16:creationId xmlns:a16="http://schemas.microsoft.com/office/drawing/2014/main" id="{3F298082-E68F-490A-B969-8B21A08414DC}"/>
              </a:ext>
            </a:extLst>
          </p:cNvPr>
          <p:cNvSpPr>
            <a:spLocks noGrp="1"/>
          </p:cNvSpPr>
          <p:nvPr>
            <p:ph type="sldNum" sz="quarter" idx="12"/>
          </p:nvPr>
        </p:nvSpPr>
        <p:spPr/>
        <p:txBody>
          <a:bodyPr/>
          <a:lstStyle/>
          <a:p>
            <a:fld id="{D57F1E4F-1CFF-5643-939E-217C01CDF565}" type="slidenum">
              <a:rPr lang="en-US" smtClean="0"/>
              <a:pPr/>
              <a:t>19</a:t>
            </a:fld>
            <a:endParaRPr lang="en-US" dirty="0"/>
          </a:p>
        </p:txBody>
      </p:sp>
    </p:spTree>
    <p:extLst>
      <p:ext uri="{BB962C8B-B14F-4D97-AF65-F5344CB8AC3E}">
        <p14:creationId xmlns:p14="http://schemas.microsoft.com/office/powerpoint/2010/main" val="9985145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a:t>Objectifs d’apprentissage</a:t>
            </a:r>
          </a:p>
        </p:txBody>
      </p:sp>
      <p:sp>
        <p:nvSpPr>
          <p:cNvPr id="3" name="Content Placeholder 2"/>
          <p:cNvSpPr>
            <a:spLocks noGrp="1"/>
          </p:cNvSpPr>
          <p:nvPr>
            <p:ph idx="1"/>
          </p:nvPr>
        </p:nvSpPr>
        <p:spPr>
          <a:xfrm>
            <a:off x="4923691" y="2603500"/>
            <a:ext cx="5936219" cy="3416300"/>
          </a:xfrm>
        </p:spPr>
        <p:txBody>
          <a:bodyPr>
            <a:normAutofit/>
          </a:bodyPr>
          <a:lstStyle/>
          <a:p>
            <a:pPr lvl="0"/>
            <a:r>
              <a:rPr lang="fr-FR" dirty="0"/>
              <a:t>Expliquer l'objectif et le contexte du RSI.</a:t>
            </a:r>
          </a:p>
          <a:p>
            <a:pPr lvl="0"/>
            <a:r>
              <a:rPr lang="fr-FR" dirty="0"/>
              <a:t>Apprendre les articles du RSI qui se rapportent aux PDE et aux capacités essentielles des PDE.</a:t>
            </a:r>
          </a:p>
          <a:p>
            <a:pPr lvl="0"/>
            <a:r>
              <a:rPr lang="fr-FR" dirty="0"/>
              <a:t>Discuter du lien entre le RSI et notre travail</a:t>
            </a:r>
          </a:p>
          <a:p>
            <a:pPr lvl="0"/>
            <a:r>
              <a:rPr lang="fr-FR" dirty="0"/>
              <a:t>Apprendre comment les différentes PDE implémentent les capacités essentielles</a:t>
            </a:r>
          </a:p>
          <a:p>
            <a:pPr lvl="0"/>
            <a:r>
              <a:rPr lang="fr-FR" dirty="0"/>
              <a:t>Présenter le cycle de gestion des urgences et expliquer comment il est lié à notre travail.</a:t>
            </a:r>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2</a:t>
            </a:fld>
            <a:endParaRPr lang="en-US"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4110" y="1994788"/>
            <a:ext cx="2698637" cy="3904695"/>
          </a:xfrm>
          <a:prstGeom prst="rect">
            <a:avLst/>
          </a:prstGeom>
        </p:spPr>
      </p:pic>
    </p:spTree>
    <p:extLst>
      <p:ext uri="{BB962C8B-B14F-4D97-AF65-F5344CB8AC3E}">
        <p14:creationId xmlns:p14="http://schemas.microsoft.com/office/powerpoint/2010/main" val="261000573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49EA60-CCF8-40E2-97FC-A4A8F0ABFAA3}"/>
              </a:ext>
            </a:extLst>
          </p:cNvPr>
          <p:cNvSpPr>
            <a:spLocks noGrp="1"/>
          </p:cNvSpPr>
          <p:nvPr>
            <p:ph type="title"/>
          </p:nvPr>
        </p:nvSpPr>
        <p:spPr/>
        <p:txBody>
          <a:bodyPr/>
          <a:lstStyle/>
          <a:p>
            <a:r>
              <a:rPr lang="fr-FR" dirty="0"/>
              <a:t>Exemples d'activités de récupération</a:t>
            </a:r>
          </a:p>
        </p:txBody>
      </p:sp>
      <p:sp>
        <p:nvSpPr>
          <p:cNvPr id="3" name="Content Placeholder 2">
            <a:extLst>
              <a:ext uri="{FF2B5EF4-FFF2-40B4-BE49-F238E27FC236}">
                <a16:creationId xmlns:a16="http://schemas.microsoft.com/office/drawing/2014/main" id="{8B770B9F-1CA6-454F-A69B-6EE3D18F2EF3}"/>
              </a:ext>
            </a:extLst>
          </p:cNvPr>
          <p:cNvSpPr>
            <a:spLocks noGrp="1"/>
          </p:cNvSpPr>
          <p:nvPr>
            <p:ph idx="1"/>
          </p:nvPr>
        </p:nvSpPr>
        <p:spPr/>
        <p:txBody>
          <a:bodyPr>
            <a:normAutofit fontScale="92500" lnSpcReduction="10000"/>
          </a:bodyPr>
          <a:lstStyle/>
          <a:p>
            <a:r>
              <a:rPr lang="fr-FR" sz="2800" dirty="0">
                <a:solidFill>
                  <a:schemeClr val="tx1"/>
                </a:solidFill>
              </a:rPr>
              <a:t>Les activités de récupération ont lieu après une urgence</a:t>
            </a:r>
          </a:p>
          <a:p>
            <a:r>
              <a:rPr lang="fr-FR" sz="2800" dirty="0">
                <a:solidFill>
                  <a:schemeClr val="tx1"/>
                </a:solidFill>
              </a:rPr>
              <a:t>Un exemple serait la désactivation de votre PHERP.</a:t>
            </a:r>
          </a:p>
          <a:p>
            <a:r>
              <a:rPr lang="fr-FR" sz="2800" dirty="0">
                <a:solidFill>
                  <a:schemeClr val="tx1"/>
                </a:solidFill>
              </a:rPr>
              <a:t>Revenir à des opérations de routine après avoir eu recours à des effectifs supplémentaires.</a:t>
            </a:r>
          </a:p>
          <a:p>
            <a:r>
              <a:rPr lang="fr-FR" sz="2800" dirty="0">
                <a:solidFill>
                  <a:schemeClr val="tx1"/>
                </a:solidFill>
              </a:rPr>
              <a:t>Revenir à une surveillance visuelle normale et routinière après avoir effectué des contrôles de sortie.</a:t>
            </a:r>
            <a:endParaRPr lang="en-GB" sz="2800" dirty="0"/>
          </a:p>
        </p:txBody>
      </p:sp>
      <p:sp>
        <p:nvSpPr>
          <p:cNvPr id="4" name="Slide Number Placeholder 3">
            <a:extLst>
              <a:ext uri="{FF2B5EF4-FFF2-40B4-BE49-F238E27FC236}">
                <a16:creationId xmlns:a16="http://schemas.microsoft.com/office/drawing/2014/main" id="{8431A226-A371-4B90-9666-C13C307F0838}"/>
              </a:ext>
            </a:extLst>
          </p:cNvPr>
          <p:cNvSpPr>
            <a:spLocks noGrp="1"/>
          </p:cNvSpPr>
          <p:nvPr>
            <p:ph type="sldNum" sz="quarter" idx="12"/>
          </p:nvPr>
        </p:nvSpPr>
        <p:spPr/>
        <p:txBody>
          <a:bodyPr/>
          <a:lstStyle/>
          <a:p>
            <a:fld id="{D57F1E4F-1CFF-5643-939E-217C01CDF565}" type="slidenum">
              <a:rPr lang="en-US" smtClean="0"/>
              <a:pPr/>
              <a:t>20</a:t>
            </a:fld>
            <a:endParaRPr lang="en-US" dirty="0"/>
          </a:p>
        </p:txBody>
      </p:sp>
    </p:spTree>
    <p:extLst>
      <p:ext uri="{BB962C8B-B14F-4D97-AF65-F5344CB8AC3E}">
        <p14:creationId xmlns:p14="http://schemas.microsoft.com/office/powerpoint/2010/main" val="13985950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E3E94D-09B4-4FA5-BB3B-4F36A9293FE8}"/>
              </a:ext>
            </a:extLst>
          </p:cNvPr>
          <p:cNvSpPr>
            <a:spLocks noGrp="1"/>
          </p:cNvSpPr>
          <p:nvPr>
            <p:ph type="title"/>
          </p:nvPr>
        </p:nvSpPr>
        <p:spPr/>
        <p:txBody>
          <a:bodyPr/>
          <a:lstStyle/>
          <a:p>
            <a:r>
              <a:rPr lang="fr-FR" dirty="0"/>
              <a:t>Exemples d'activités de mitigation</a:t>
            </a:r>
          </a:p>
        </p:txBody>
      </p:sp>
      <p:sp>
        <p:nvSpPr>
          <p:cNvPr id="3" name="Content Placeholder 2">
            <a:extLst>
              <a:ext uri="{FF2B5EF4-FFF2-40B4-BE49-F238E27FC236}">
                <a16:creationId xmlns:a16="http://schemas.microsoft.com/office/drawing/2014/main" id="{8AE463A4-7789-4A5E-9804-888B22F13B23}"/>
              </a:ext>
            </a:extLst>
          </p:cNvPr>
          <p:cNvSpPr>
            <a:spLocks noGrp="1"/>
          </p:cNvSpPr>
          <p:nvPr>
            <p:ph idx="1"/>
          </p:nvPr>
        </p:nvSpPr>
        <p:spPr>
          <a:xfrm>
            <a:off x="1154954" y="2603500"/>
            <a:ext cx="9055845" cy="3416300"/>
          </a:xfrm>
        </p:spPr>
        <p:txBody>
          <a:bodyPr>
            <a:normAutofit lnSpcReduction="10000"/>
          </a:bodyPr>
          <a:lstStyle/>
          <a:p>
            <a:r>
              <a:rPr lang="fr-FR" sz="2600" dirty="0">
                <a:solidFill>
                  <a:schemeClr val="tx1"/>
                </a:solidFill>
              </a:rPr>
              <a:t>Les activités de mitigation peuvent avoir lieu avant ou après l'événement ou l'urgence. </a:t>
            </a:r>
          </a:p>
          <a:p>
            <a:r>
              <a:rPr lang="fr-FR" sz="2600" dirty="0">
                <a:solidFill>
                  <a:schemeClr val="tx1"/>
                </a:solidFill>
              </a:rPr>
              <a:t>Examiner les violations du protocole d'utilisation des EPI pendant l'urgence afin de réduire le risque d'exposition.</a:t>
            </a:r>
          </a:p>
          <a:p>
            <a:r>
              <a:rPr lang="fr-FR" sz="2600" dirty="0">
                <a:solidFill>
                  <a:schemeClr val="tx1"/>
                </a:solidFill>
              </a:rPr>
              <a:t>Dispenser une formation spécifique à l'utilisation des EPI afin de prévenir ou d'atténuer les risques excessifs résultant d'une mauvaise utilisation.</a:t>
            </a:r>
            <a:endParaRPr lang="en-GB" sz="2600" dirty="0"/>
          </a:p>
        </p:txBody>
      </p:sp>
      <p:sp>
        <p:nvSpPr>
          <p:cNvPr id="4" name="Slide Number Placeholder 3">
            <a:extLst>
              <a:ext uri="{FF2B5EF4-FFF2-40B4-BE49-F238E27FC236}">
                <a16:creationId xmlns:a16="http://schemas.microsoft.com/office/drawing/2014/main" id="{9061DE4B-03DC-4D1E-B45D-B25E6F80F453}"/>
              </a:ext>
            </a:extLst>
          </p:cNvPr>
          <p:cNvSpPr>
            <a:spLocks noGrp="1"/>
          </p:cNvSpPr>
          <p:nvPr>
            <p:ph type="sldNum" sz="quarter" idx="12"/>
          </p:nvPr>
        </p:nvSpPr>
        <p:spPr/>
        <p:txBody>
          <a:bodyPr/>
          <a:lstStyle/>
          <a:p>
            <a:fld id="{D57F1E4F-1CFF-5643-939E-217C01CDF565}" type="slidenum">
              <a:rPr lang="en-US" smtClean="0"/>
              <a:pPr/>
              <a:t>21</a:t>
            </a:fld>
            <a:endParaRPr lang="en-US" dirty="0"/>
          </a:p>
        </p:txBody>
      </p:sp>
    </p:spTree>
    <p:extLst>
      <p:ext uri="{BB962C8B-B14F-4D97-AF65-F5344CB8AC3E}">
        <p14:creationId xmlns:p14="http://schemas.microsoft.com/office/powerpoint/2010/main" val="207091930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8731" y="3527479"/>
            <a:ext cx="6731728" cy="2867975"/>
          </a:xfrm>
        </p:spPr>
        <p:txBody>
          <a:bodyPr/>
          <a:lstStyle/>
          <a:p>
            <a:r>
              <a:rPr lang="fr-FR" sz="3600" dirty="0"/>
              <a:t>Jeu : Quiz sur le RSI et la gestion des urgences !</a:t>
            </a:r>
            <a:endParaRPr lang="en-US" sz="3600"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22</a:t>
            </a:fld>
            <a:endParaRPr lang="en-US" dirty="0"/>
          </a:p>
        </p:txBody>
      </p:sp>
      <p:sp>
        <p:nvSpPr>
          <p:cNvPr id="5" name="Text Placeholder 4"/>
          <p:cNvSpPr>
            <a:spLocks noGrp="1"/>
          </p:cNvSpPr>
          <p:nvPr>
            <p:ph type="body" idx="1"/>
          </p:nvPr>
        </p:nvSpPr>
        <p:spPr/>
        <p:txBody>
          <a:bodyPr/>
          <a:lstStyle/>
          <a:p>
            <a:r>
              <a:rPr lang="fr-FR" dirty="0"/>
              <a:t>Un test informel de vos connaissances jusqu'à présent...</a:t>
            </a:r>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73070" y="1153910"/>
            <a:ext cx="1320563" cy="1910741"/>
          </a:xfrm>
          <a:prstGeom prst="rect">
            <a:avLst/>
          </a:prstGeom>
        </p:spPr>
      </p:pic>
      <p:pic>
        <p:nvPicPr>
          <p:cNvPr id="9" name="Content Placeholder 4"/>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1055172" y="1313608"/>
            <a:ext cx="2378913" cy="1591346"/>
          </a:xfrm>
          <a:prstGeom prst="rect">
            <a:avLst/>
          </a:prstGeom>
        </p:spPr>
      </p:pic>
    </p:spTree>
    <p:extLst>
      <p:ext uri="{BB962C8B-B14F-4D97-AF65-F5344CB8AC3E}">
        <p14:creationId xmlns:p14="http://schemas.microsoft.com/office/powerpoint/2010/main" val="13237925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54953" y="1063416"/>
            <a:ext cx="8761413" cy="706964"/>
          </a:xfrm>
        </p:spPr>
        <p:txBody>
          <a:bodyPr/>
          <a:lstStyle/>
          <a:p>
            <a:r>
              <a:rPr lang="fr-FR" dirty="0"/>
              <a:t>Questions du quiz </a:t>
            </a:r>
            <a:br>
              <a:rPr lang="fr-FR" dirty="0"/>
            </a:br>
            <a:r>
              <a:rPr lang="fr-FR" dirty="0"/>
              <a:t>– classées par ordre de difficulté </a:t>
            </a:r>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23</a:t>
            </a:fld>
            <a:endParaRPr lang="en-US" dirty="0"/>
          </a:p>
        </p:txBody>
      </p:sp>
      <p:sp>
        <p:nvSpPr>
          <p:cNvPr id="7" name="Rounded Rectangle 6"/>
          <p:cNvSpPr/>
          <p:nvPr/>
        </p:nvSpPr>
        <p:spPr>
          <a:xfrm>
            <a:off x="4812631" y="3090001"/>
            <a:ext cx="1756612" cy="441830"/>
          </a:xfrm>
          <a:prstGeom prst="round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$2000</a:t>
            </a:r>
          </a:p>
        </p:txBody>
      </p:sp>
      <p:sp>
        <p:nvSpPr>
          <p:cNvPr id="8" name="Rounded Rectangle 7"/>
          <p:cNvSpPr/>
          <p:nvPr/>
        </p:nvSpPr>
        <p:spPr>
          <a:xfrm>
            <a:off x="4812631" y="3644271"/>
            <a:ext cx="1756612" cy="472092"/>
          </a:xfrm>
          <a:prstGeom prst="round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$3000</a:t>
            </a:r>
          </a:p>
        </p:txBody>
      </p:sp>
      <p:sp>
        <p:nvSpPr>
          <p:cNvPr id="9" name="Rounded Rectangle 8"/>
          <p:cNvSpPr/>
          <p:nvPr/>
        </p:nvSpPr>
        <p:spPr>
          <a:xfrm>
            <a:off x="4812631" y="4228803"/>
            <a:ext cx="1756612" cy="515725"/>
          </a:xfrm>
          <a:prstGeom prst="round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$4000</a:t>
            </a:r>
          </a:p>
        </p:txBody>
      </p:sp>
      <p:sp>
        <p:nvSpPr>
          <p:cNvPr id="10" name="Rounded Rectangle 9"/>
          <p:cNvSpPr/>
          <p:nvPr/>
        </p:nvSpPr>
        <p:spPr>
          <a:xfrm>
            <a:off x="4812631" y="4859184"/>
            <a:ext cx="1756612" cy="489193"/>
          </a:xfrm>
          <a:prstGeom prst="round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$5000</a:t>
            </a:r>
          </a:p>
        </p:txBody>
      </p:sp>
      <p:sp>
        <p:nvSpPr>
          <p:cNvPr id="11" name="Rounded Rectangle 10"/>
          <p:cNvSpPr/>
          <p:nvPr/>
        </p:nvSpPr>
        <p:spPr>
          <a:xfrm>
            <a:off x="4812631" y="2590579"/>
            <a:ext cx="1756612" cy="411413"/>
          </a:xfrm>
          <a:prstGeom prst="round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$1000</a:t>
            </a:r>
          </a:p>
        </p:txBody>
      </p:sp>
      <p:sp>
        <p:nvSpPr>
          <p:cNvPr id="12" name="Rounded Rectangle 11"/>
          <p:cNvSpPr/>
          <p:nvPr/>
        </p:nvSpPr>
        <p:spPr>
          <a:xfrm>
            <a:off x="4812631" y="5463033"/>
            <a:ext cx="1756612" cy="523699"/>
          </a:xfrm>
          <a:prstGeom prst="round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$6000</a:t>
            </a:r>
          </a:p>
        </p:txBody>
      </p:sp>
    </p:spTree>
    <p:extLst>
      <p:ext uri="{BB962C8B-B14F-4D97-AF65-F5344CB8AC3E}">
        <p14:creationId xmlns:p14="http://schemas.microsoft.com/office/powerpoint/2010/main" val="342101050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$1000 </a:t>
            </a:r>
          </a:p>
        </p:txBody>
      </p:sp>
      <p:sp>
        <p:nvSpPr>
          <p:cNvPr id="3" name="Content Placeholder 2"/>
          <p:cNvSpPr>
            <a:spLocks noGrp="1"/>
          </p:cNvSpPr>
          <p:nvPr>
            <p:ph idx="1"/>
          </p:nvPr>
        </p:nvSpPr>
        <p:spPr>
          <a:xfrm>
            <a:off x="1154955" y="2603500"/>
            <a:ext cx="8761412" cy="861595"/>
          </a:xfrm>
        </p:spPr>
        <p:txBody>
          <a:bodyPr/>
          <a:lstStyle/>
          <a:p>
            <a:r>
              <a:rPr lang="fr-FR" dirty="0"/>
              <a:t>En quelle année le RSI </a:t>
            </a:r>
            <a:r>
              <a:rPr lang="fr-FR" dirty="0" err="1"/>
              <a:t>a-t-il</a:t>
            </a:r>
            <a:r>
              <a:rPr lang="fr-FR" dirty="0"/>
              <a:t> été adopté initialement OU en quelle année </a:t>
            </a:r>
            <a:r>
              <a:rPr lang="fr-FR" dirty="0" err="1"/>
              <a:t>a-t-il</a:t>
            </a:r>
            <a:r>
              <a:rPr lang="fr-FR" dirty="0"/>
              <a:t> été révisé le plus récemment ?</a:t>
            </a:r>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24</a:t>
            </a:fld>
            <a:endParaRPr lang="en-US" dirty="0"/>
          </a:p>
        </p:txBody>
      </p:sp>
      <p:sp>
        <p:nvSpPr>
          <p:cNvPr id="5" name="Content Placeholder 2"/>
          <p:cNvSpPr txBox="1">
            <a:spLocks/>
          </p:cNvSpPr>
          <p:nvPr/>
        </p:nvSpPr>
        <p:spPr>
          <a:xfrm>
            <a:off x="1154953" y="3650248"/>
            <a:ext cx="8761412" cy="416426"/>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a:lstStyle>
          <a:p>
            <a:r>
              <a:rPr lang="en-US" dirty="0"/>
              <a:t>1969; 2005</a:t>
            </a:r>
          </a:p>
        </p:txBody>
      </p:sp>
      <p:pic>
        <p:nvPicPr>
          <p:cNvPr id="6" name="Picture 5" descr="PROFESSORES LUSOS: Para quando a publicitação das listas ..."/>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62491" y="2289836"/>
            <a:ext cx="1887825" cy="2013680"/>
          </a:xfrm>
          <a:prstGeom prst="rect">
            <a:avLst/>
          </a:prstGeom>
        </p:spPr>
      </p:pic>
    </p:spTree>
    <p:extLst>
      <p:ext uri="{BB962C8B-B14F-4D97-AF65-F5344CB8AC3E}">
        <p14:creationId xmlns:p14="http://schemas.microsoft.com/office/powerpoint/2010/main" val="25852545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$2000 </a:t>
            </a:r>
          </a:p>
        </p:txBody>
      </p:sp>
      <p:sp>
        <p:nvSpPr>
          <p:cNvPr id="3" name="Content Placeholder 2"/>
          <p:cNvSpPr>
            <a:spLocks noGrp="1"/>
          </p:cNvSpPr>
          <p:nvPr>
            <p:ph idx="1"/>
          </p:nvPr>
        </p:nvSpPr>
        <p:spPr>
          <a:xfrm>
            <a:off x="1154955" y="2603500"/>
            <a:ext cx="8761412" cy="753311"/>
          </a:xfrm>
        </p:spPr>
        <p:txBody>
          <a:bodyPr/>
          <a:lstStyle/>
          <a:p>
            <a:r>
              <a:rPr lang="fr-FR" dirty="0"/>
              <a:t>Quelles sont les quatre phases du cycle de gestion des urgences </a:t>
            </a:r>
            <a:r>
              <a:rPr lang="en-US" dirty="0"/>
              <a:t>?</a:t>
            </a:r>
          </a:p>
        </p:txBody>
      </p:sp>
      <p:sp>
        <p:nvSpPr>
          <p:cNvPr id="4" name="Slide Number Placeholder 3"/>
          <p:cNvSpPr>
            <a:spLocks noGrp="1"/>
          </p:cNvSpPr>
          <p:nvPr>
            <p:ph type="sldNum" sz="quarter" idx="12"/>
          </p:nvPr>
        </p:nvSpPr>
        <p:spPr/>
        <p:txBody>
          <a:bodyPr/>
          <a:lstStyle/>
          <a:p>
            <a:fld id="{D57F1E4F-1CFF-5643-939E-217C01CDF565}" type="slidenum">
              <a:rPr lang="en-US" smtClean="0"/>
              <a:pPr/>
              <a:t>25</a:t>
            </a:fld>
            <a:endParaRPr lang="en-US" dirty="0"/>
          </a:p>
        </p:txBody>
      </p:sp>
      <p:sp>
        <p:nvSpPr>
          <p:cNvPr id="5" name="Content Placeholder 2"/>
          <p:cNvSpPr txBox="1">
            <a:spLocks/>
          </p:cNvSpPr>
          <p:nvPr/>
        </p:nvSpPr>
        <p:spPr>
          <a:xfrm>
            <a:off x="1154953" y="3526368"/>
            <a:ext cx="8761412" cy="753311"/>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a:lstStyle>
          <a:p>
            <a:r>
              <a:rPr lang="en-US" dirty="0" err="1"/>
              <a:t>Préparation</a:t>
            </a:r>
            <a:r>
              <a:rPr lang="en-US" dirty="0"/>
              <a:t>, </a:t>
            </a:r>
            <a:r>
              <a:rPr lang="en-US" dirty="0" err="1"/>
              <a:t>Réponse</a:t>
            </a:r>
            <a:r>
              <a:rPr lang="en-US" dirty="0"/>
              <a:t>, </a:t>
            </a:r>
            <a:r>
              <a:rPr lang="en-US" dirty="0" err="1"/>
              <a:t>Récupération</a:t>
            </a:r>
            <a:r>
              <a:rPr lang="en-US" dirty="0"/>
              <a:t>, </a:t>
            </a:r>
            <a:r>
              <a:rPr lang="en-US" dirty="0" err="1"/>
              <a:t>Atténuation</a:t>
            </a:r>
            <a:endParaRPr lang="en-US" dirty="0"/>
          </a:p>
        </p:txBody>
      </p:sp>
      <p:pic>
        <p:nvPicPr>
          <p:cNvPr id="6" name="Picture 5" descr="PROFESSORES LUSOS: Para quando a publicitação das listas ..."/>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62491" y="2289836"/>
            <a:ext cx="1887825" cy="2013680"/>
          </a:xfrm>
          <a:prstGeom prst="rect">
            <a:avLst/>
          </a:prstGeom>
        </p:spPr>
      </p:pic>
      <p:pic>
        <p:nvPicPr>
          <p:cNvPr id="7" name="Content Placeholder 4"/>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4446874" y="4406874"/>
            <a:ext cx="2378913" cy="1591346"/>
          </a:xfrm>
          <a:prstGeom prst="rect">
            <a:avLst/>
          </a:prstGeom>
        </p:spPr>
      </p:pic>
      <p:sp>
        <p:nvSpPr>
          <p:cNvPr id="9" name="TextBox 8"/>
          <p:cNvSpPr txBox="1"/>
          <p:nvPr/>
        </p:nvSpPr>
        <p:spPr>
          <a:xfrm>
            <a:off x="6128657" y="4572000"/>
            <a:ext cx="1192955" cy="307777"/>
          </a:xfrm>
          <a:prstGeom prst="rect">
            <a:avLst/>
          </a:prstGeom>
          <a:solidFill>
            <a:schemeClr val="bg1"/>
          </a:solidFill>
        </p:spPr>
        <p:txBody>
          <a:bodyPr wrap="none" rtlCol="0">
            <a:spAutoFit/>
          </a:bodyPr>
          <a:lstStyle/>
          <a:p>
            <a:r>
              <a:rPr lang="fr-FR" sz="1400" b="1" dirty="0"/>
              <a:t>Préparation</a:t>
            </a:r>
            <a:endParaRPr lang="en-US" sz="1400" b="1" dirty="0"/>
          </a:p>
        </p:txBody>
      </p:sp>
      <p:sp>
        <p:nvSpPr>
          <p:cNvPr id="10" name="TextBox 9"/>
          <p:cNvSpPr txBox="1"/>
          <p:nvPr/>
        </p:nvSpPr>
        <p:spPr>
          <a:xfrm>
            <a:off x="6030686" y="5690443"/>
            <a:ext cx="1213794" cy="307777"/>
          </a:xfrm>
          <a:prstGeom prst="rect">
            <a:avLst/>
          </a:prstGeom>
          <a:solidFill>
            <a:schemeClr val="bg1"/>
          </a:solidFill>
        </p:spPr>
        <p:txBody>
          <a:bodyPr wrap="none" rtlCol="0">
            <a:spAutoFit/>
          </a:bodyPr>
          <a:lstStyle/>
          <a:p>
            <a:r>
              <a:rPr lang="fr-FR" sz="1400" b="1" dirty="0"/>
              <a:t>Intervention</a:t>
            </a:r>
            <a:endParaRPr lang="en-US" sz="1400" b="1" dirty="0"/>
          </a:p>
        </p:txBody>
      </p:sp>
      <p:sp>
        <p:nvSpPr>
          <p:cNvPr id="11" name="TextBox 10"/>
          <p:cNvSpPr txBox="1"/>
          <p:nvPr/>
        </p:nvSpPr>
        <p:spPr>
          <a:xfrm>
            <a:off x="3850396" y="5702817"/>
            <a:ext cx="1358064" cy="307777"/>
          </a:xfrm>
          <a:prstGeom prst="rect">
            <a:avLst/>
          </a:prstGeom>
          <a:solidFill>
            <a:schemeClr val="bg1"/>
          </a:solidFill>
        </p:spPr>
        <p:txBody>
          <a:bodyPr wrap="none" rtlCol="0">
            <a:spAutoFit/>
          </a:bodyPr>
          <a:lstStyle/>
          <a:p>
            <a:r>
              <a:rPr lang="fr-FR" sz="1400" b="1" dirty="0"/>
              <a:t>Récupération</a:t>
            </a:r>
            <a:endParaRPr lang="en-US" sz="1400" b="1" dirty="0"/>
          </a:p>
        </p:txBody>
      </p:sp>
      <p:sp>
        <p:nvSpPr>
          <p:cNvPr id="12" name="TextBox 11"/>
          <p:cNvSpPr txBox="1"/>
          <p:nvPr/>
        </p:nvSpPr>
        <p:spPr>
          <a:xfrm>
            <a:off x="3850396" y="4408713"/>
            <a:ext cx="1295547" cy="307777"/>
          </a:xfrm>
          <a:prstGeom prst="rect">
            <a:avLst/>
          </a:prstGeom>
          <a:solidFill>
            <a:schemeClr val="bg1"/>
          </a:solidFill>
        </p:spPr>
        <p:txBody>
          <a:bodyPr wrap="none" rtlCol="0">
            <a:spAutoFit/>
          </a:bodyPr>
          <a:lstStyle/>
          <a:p>
            <a:r>
              <a:rPr lang="fr-FR" sz="1400" b="1" dirty="0"/>
              <a:t>  Atténuation</a:t>
            </a:r>
            <a:endParaRPr lang="en-US" sz="1400" b="1" dirty="0"/>
          </a:p>
        </p:txBody>
      </p:sp>
      <p:sp>
        <p:nvSpPr>
          <p:cNvPr id="13" name="TextBox 12"/>
          <p:cNvSpPr txBox="1"/>
          <p:nvPr/>
        </p:nvSpPr>
        <p:spPr>
          <a:xfrm>
            <a:off x="4967221" y="4827948"/>
            <a:ext cx="1189476" cy="738664"/>
          </a:xfrm>
          <a:prstGeom prst="rect">
            <a:avLst/>
          </a:prstGeom>
          <a:solidFill>
            <a:schemeClr val="bg1"/>
          </a:solidFill>
        </p:spPr>
        <p:txBody>
          <a:bodyPr wrap="square" rtlCol="0">
            <a:spAutoFit/>
          </a:bodyPr>
          <a:lstStyle/>
          <a:p>
            <a:pPr algn="ctr"/>
            <a:r>
              <a:rPr lang="fr-FR" sz="1400" b="1" i="1" dirty="0"/>
              <a:t>Gestion </a:t>
            </a:r>
          </a:p>
          <a:p>
            <a:pPr algn="ctr"/>
            <a:r>
              <a:rPr lang="fr-FR" sz="1400" b="1" i="1" dirty="0"/>
              <a:t>des urgences</a:t>
            </a:r>
            <a:endParaRPr lang="en-US" sz="1400" b="1" i="1" dirty="0"/>
          </a:p>
        </p:txBody>
      </p:sp>
    </p:spTree>
    <p:extLst>
      <p:ext uri="{BB962C8B-B14F-4D97-AF65-F5344CB8AC3E}">
        <p14:creationId xmlns:p14="http://schemas.microsoft.com/office/powerpoint/2010/main" val="34660210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$3000 </a:t>
            </a:r>
          </a:p>
        </p:txBody>
      </p:sp>
      <p:sp>
        <p:nvSpPr>
          <p:cNvPr id="3" name="Content Placeholder 2"/>
          <p:cNvSpPr>
            <a:spLocks noGrp="1"/>
          </p:cNvSpPr>
          <p:nvPr>
            <p:ph idx="1"/>
          </p:nvPr>
        </p:nvSpPr>
        <p:spPr>
          <a:xfrm>
            <a:off x="1154955" y="2603500"/>
            <a:ext cx="8761412" cy="416426"/>
          </a:xfrm>
        </p:spPr>
        <p:txBody>
          <a:bodyPr/>
          <a:lstStyle/>
          <a:p>
            <a:r>
              <a:rPr lang="fr-FR" dirty="0"/>
              <a:t>Quel est le but du RSI ?</a:t>
            </a:r>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26</a:t>
            </a:fld>
            <a:endParaRPr lang="en-US" dirty="0"/>
          </a:p>
        </p:txBody>
      </p:sp>
      <p:sp>
        <p:nvSpPr>
          <p:cNvPr id="5" name="Content Placeholder 2"/>
          <p:cNvSpPr txBox="1">
            <a:spLocks/>
          </p:cNvSpPr>
          <p:nvPr/>
        </p:nvSpPr>
        <p:spPr>
          <a:xfrm>
            <a:off x="986511" y="4993105"/>
            <a:ext cx="8761412" cy="1258524"/>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a:lstStyle>
          <a:p>
            <a:r>
              <a:rPr lang="fr-FR" dirty="0"/>
              <a:t>Prévenir la propagation internationale des maladies, s'en protéger, la contrôler et y apporter une réponse de santé publique, d'une manière proportionnée et limitée aux risques pour la santé publique, et en évitant toute interférence inutile avec le trafic et le commerce internationaux.</a:t>
            </a:r>
            <a:endParaRPr lang="en-US" dirty="0"/>
          </a:p>
        </p:txBody>
      </p:sp>
      <p:pic>
        <p:nvPicPr>
          <p:cNvPr id="7" name="Picture 6" descr="PROFESSORES LUSOS: Para quando a publicitação das listas ..."/>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883814" y="2362209"/>
            <a:ext cx="1887825" cy="2013680"/>
          </a:xfrm>
          <a:prstGeom prst="rect">
            <a:avLst/>
          </a:prstGeom>
        </p:spPr>
      </p:pic>
    </p:spTree>
    <p:extLst>
      <p:ext uri="{BB962C8B-B14F-4D97-AF65-F5344CB8AC3E}">
        <p14:creationId xmlns:p14="http://schemas.microsoft.com/office/powerpoint/2010/main" val="5658454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$4000 </a:t>
            </a:r>
          </a:p>
        </p:txBody>
      </p:sp>
      <p:sp>
        <p:nvSpPr>
          <p:cNvPr id="3" name="Content Placeholder 2"/>
          <p:cNvSpPr>
            <a:spLocks noGrp="1"/>
          </p:cNvSpPr>
          <p:nvPr>
            <p:ph idx="1"/>
          </p:nvPr>
        </p:nvSpPr>
        <p:spPr/>
        <p:txBody>
          <a:bodyPr/>
          <a:lstStyle/>
          <a:p>
            <a:r>
              <a:rPr lang="fr-FR" dirty="0"/>
              <a:t>Qui est l'autorité compétente pour mettre en œuvre le RSI au PDE ?</a:t>
            </a:r>
            <a:r>
              <a:rPr lang="en-US" dirty="0"/>
              <a:t>?</a:t>
            </a:r>
          </a:p>
        </p:txBody>
      </p:sp>
      <p:sp>
        <p:nvSpPr>
          <p:cNvPr id="4" name="Slide Number Placeholder 3"/>
          <p:cNvSpPr>
            <a:spLocks noGrp="1"/>
          </p:cNvSpPr>
          <p:nvPr>
            <p:ph type="sldNum" sz="quarter" idx="12"/>
          </p:nvPr>
        </p:nvSpPr>
        <p:spPr/>
        <p:txBody>
          <a:bodyPr/>
          <a:lstStyle/>
          <a:p>
            <a:fld id="{D57F1E4F-1CFF-5643-939E-217C01CDF565}" type="slidenum">
              <a:rPr lang="en-US" smtClean="0"/>
              <a:pPr/>
              <a:t>27</a:t>
            </a:fld>
            <a:endParaRPr lang="en-US" dirty="0"/>
          </a:p>
        </p:txBody>
      </p:sp>
      <p:sp>
        <p:nvSpPr>
          <p:cNvPr id="5" name="Content Placeholder 2"/>
          <p:cNvSpPr txBox="1">
            <a:spLocks/>
          </p:cNvSpPr>
          <p:nvPr/>
        </p:nvSpPr>
        <p:spPr>
          <a:xfrm>
            <a:off x="986511" y="4993105"/>
            <a:ext cx="8761412" cy="1258524"/>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a:lstStyle>
          <a:p>
            <a:r>
              <a:rPr lang="fr-FR" dirty="0"/>
              <a:t>[Agence sanitaire du PDE] (ou son mandataire</a:t>
            </a:r>
            <a:r>
              <a:rPr lang="en-US" dirty="0"/>
              <a:t>)</a:t>
            </a:r>
          </a:p>
          <a:p>
            <a:pPr marL="0" indent="0">
              <a:buNone/>
            </a:pPr>
            <a:endParaRPr lang="en-US" dirty="0"/>
          </a:p>
        </p:txBody>
      </p:sp>
      <p:pic>
        <p:nvPicPr>
          <p:cNvPr id="6" name="Picture 5" descr="PROFESSORES LUSOS: Para quando a publicitação das listas ..."/>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083596" y="2109362"/>
            <a:ext cx="1887825" cy="2013680"/>
          </a:xfrm>
          <a:prstGeom prst="rect">
            <a:avLst/>
          </a:prstGeom>
        </p:spPr>
      </p:pic>
    </p:spTree>
    <p:extLst>
      <p:ext uri="{BB962C8B-B14F-4D97-AF65-F5344CB8AC3E}">
        <p14:creationId xmlns:p14="http://schemas.microsoft.com/office/powerpoint/2010/main" val="30068215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$5000 </a:t>
            </a:r>
          </a:p>
        </p:txBody>
      </p:sp>
      <p:sp>
        <p:nvSpPr>
          <p:cNvPr id="3" name="Content Placeholder 2"/>
          <p:cNvSpPr>
            <a:spLocks noGrp="1"/>
          </p:cNvSpPr>
          <p:nvPr>
            <p:ph idx="1"/>
          </p:nvPr>
        </p:nvSpPr>
        <p:spPr>
          <a:xfrm>
            <a:off x="204462" y="2215625"/>
            <a:ext cx="8761412" cy="452521"/>
          </a:xfrm>
        </p:spPr>
        <p:txBody>
          <a:bodyPr/>
          <a:lstStyle/>
          <a:p>
            <a:r>
              <a:rPr lang="fr-FR" dirty="0"/>
              <a:t>Décrire une capacité essentielle d’un PDE.</a:t>
            </a:r>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28</a:t>
            </a:fld>
            <a:endParaRPr lang="en-US" dirty="0"/>
          </a:p>
        </p:txBody>
      </p:sp>
      <p:sp>
        <p:nvSpPr>
          <p:cNvPr id="6" name="Content Placeholder 2"/>
          <p:cNvSpPr txBox="1">
            <a:spLocks/>
          </p:cNvSpPr>
          <p:nvPr/>
        </p:nvSpPr>
        <p:spPr>
          <a:xfrm>
            <a:off x="421029" y="2528971"/>
            <a:ext cx="11333825" cy="3601745"/>
          </a:xfrm>
          <a:prstGeom prst="rect">
            <a:avLst/>
          </a:prstGeom>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a:lstStyle>
          <a:p>
            <a:r>
              <a:rPr lang="fr-FR" sz="1400" dirty="0">
                <a:latin typeface="+mj-lt"/>
              </a:rPr>
              <a:t>Évaluation et soins médicaux, personnel et équipement</a:t>
            </a:r>
          </a:p>
          <a:p>
            <a:r>
              <a:rPr lang="fr-FR" sz="1400" dirty="0">
                <a:latin typeface="+mj-lt"/>
              </a:rPr>
              <a:t>Personnel formé et programme de lutte contre les vecteurs</a:t>
            </a:r>
          </a:p>
          <a:p>
            <a:r>
              <a:rPr lang="fr-FR" sz="1400" dirty="0">
                <a:latin typeface="+mj-lt"/>
              </a:rPr>
              <a:t>Assurer un environnement sûr : eau, nourriture, déchets, toilettes et autres zones à risque potentiel/programmes d'inspection</a:t>
            </a:r>
          </a:p>
          <a:p>
            <a:r>
              <a:rPr lang="fr-FR" sz="1400" dirty="0">
                <a:latin typeface="+mj-lt"/>
              </a:rPr>
              <a:t>Personnel formé pour l'inspection des moyens de transport</a:t>
            </a:r>
          </a:p>
          <a:p>
            <a:r>
              <a:rPr lang="fr-FR" sz="1400" dirty="0">
                <a:latin typeface="+mj-lt"/>
              </a:rPr>
              <a:t>Équipement et personnel pour le transport des voyageurs malades</a:t>
            </a:r>
          </a:p>
          <a:p>
            <a:r>
              <a:rPr lang="fr-FR" sz="1400" dirty="0">
                <a:latin typeface="+mj-lt"/>
              </a:rPr>
              <a:t>Élaborer un plan d'urgence de santé publique</a:t>
            </a:r>
          </a:p>
          <a:p>
            <a:r>
              <a:rPr lang="fr-FR" sz="1400" dirty="0">
                <a:latin typeface="+mj-lt"/>
              </a:rPr>
              <a:t>Fournir l'accès à l'équipement requis, au personnel avec des équipements de protection pour le transfert des voyageurs atteints d'infection/contamination</a:t>
            </a:r>
          </a:p>
          <a:p>
            <a:r>
              <a:rPr lang="fr-FR" sz="1400" dirty="0">
                <a:latin typeface="+mj-lt"/>
              </a:rPr>
              <a:t>Appliquer les contrôles d'entrée et de sortie pour les voyageurs au départ et à l'arrivée</a:t>
            </a:r>
          </a:p>
          <a:p>
            <a:r>
              <a:rPr lang="fr-FR" sz="1400" dirty="0">
                <a:latin typeface="+mj-lt"/>
              </a:rPr>
              <a:t>Appliquer les mesures recommandées pour désinsectiser, désinfecter et décontaminer les bagages/le fret</a:t>
            </a:r>
          </a:p>
          <a:p>
            <a:r>
              <a:rPr lang="fr-FR" sz="1400" dirty="0">
                <a:latin typeface="+mj-lt"/>
              </a:rPr>
              <a:t>Prévoir l'évaluation et la mise en quarantaine des voyageurs suspects ou affectés.</a:t>
            </a:r>
          </a:p>
          <a:p>
            <a:r>
              <a:rPr lang="fr-FR" sz="1400" dirty="0">
                <a:latin typeface="+mj-lt"/>
              </a:rPr>
              <a:t>Prévoir un espace séparé des autres voyageurs pour interroger les personnes suspectes ou affectées</a:t>
            </a:r>
            <a:r>
              <a:rPr lang="en-US" sz="1400" dirty="0">
                <a:latin typeface="+mj-lt"/>
                <a:cs typeface="Times New Roman" panose="02020603050405020304" pitchFamily="18" charset="0"/>
              </a:rPr>
              <a:t>Provide assessment and care for affected travelers and animals through making arrangements with medical or vet facilities </a:t>
            </a:r>
            <a:endParaRPr lang="en-US" sz="1400" dirty="0"/>
          </a:p>
        </p:txBody>
      </p:sp>
      <p:pic>
        <p:nvPicPr>
          <p:cNvPr id="10" name="Picture 9" descr="PROFESSORES LUSOS: Para quando a publicitação das listas ..."/>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083596" y="2109362"/>
            <a:ext cx="1887825" cy="2013680"/>
          </a:xfrm>
          <a:prstGeom prst="rect">
            <a:avLst/>
          </a:prstGeom>
        </p:spPr>
      </p:pic>
    </p:spTree>
    <p:extLst>
      <p:ext uri="{BB962C8B-B14F-4D97-AF65-F5344CB8AC3E}">
        <p14:creationId xmlns:p14="http://schemas.microsoft.com/office/powerpoint/2010/main" val="35202899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$6000</a:t>
            </a:r>
          </a:p>
        </p:txBody>
      </p:sp>
      <p:sp>
        <p:nvSpPr>
          <p:cNvPr id="3" name="Content Placeholder 2"/>
          <p:cNvSpPr>
            <a:spLocks noGrp="1"/>
          </p:cNvSpPr>
          <p:nvPr>
            <p:ph idx="1"/>
          </p:nvPr>
        </p:nvSpPr>
        <p:spPr>
          <a:xfrm>
            <a:off x="1154955" y="2603500"/>
            <a:ext cx="8761412" cy="1114258"/>
          </a:xfrm>
        </p:spPr>
        <p:txBody>
          <a:bodyPr>
            <a:normAutofit/>
          </a:bodyPr>
          <a:lstStyle/>
          <a:p>
            <a:r>
              <a:rPr lang="fr-FR" dirty="0"/>
              <a:t>Dans quelle phase de gestion de l'urgence le PHERP doit-il être élaboré ?</a:t>
            </a:r>
            <a:r>
              <a:rPr lang="en-US" dirty="0"/>
              <a:t>?</a:t>
            </a:r>
          </a:p>
        </p:txBody>
      </p:sp>
      <p:sp>
        <p:nvSpPr>
          <p:cNvPr id="4" name="Slide Number Placeholder 3"/>
          <p:cNvSpPr>
            <a:spLocks noGrp="1"/>
          </p:cNvSpPr>
          <p:nvPr>
            <p:ph type="sldNum" sz="quarter" idx="12"/>
          </p:nvPr>
        </p:nvSpPr>
        <p:spPr/>
        <p:txBody>
          <a:bodyPr/>
          <a:lstStyle/>
          <a:p>
            <a:fld id="{D57F1E4F-1CFF-5643-939E-217C01CDF565}" type="slidenum">
              <a:rPr lang="en-US" smtClean="0"/>
              <a:pPr/>
              <a:t>29</a:t>
            </a:fld>
            <a:endParaRPr lang="en-US" dirty="0"/>
          </a:p>
        </p:txBody>
      </p:sp>
      <p:sp>
        <p:nvSpPr>
          <p:cNvPr id="5" name="Content Placeholder 2"/>
          <p:cNvSpPr txBox="1">
            <a:spLocks/>
          </p:cNvSpPr>
          <p:nvPr/>
        </p:nvSpPr>
        <p:spPr>
          <a:xfrm>
            <a:off x="1154953" y="4247816"/>
            <a:ext cx="8761412" cy="1005974"/>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a:lstStyle>
          <a:p>
            <a:r>
              <a:rPr lang="en-US" dirty="0" err="1"/>
              <a:t>Préparation</a:t>
            </a:r>
            <a:endParaRPr lang="en-US" dirty="0"/>
          </a:p>
        </p:txBody>
      </p:sp>
      <p:pic>
        <p:nvPicPr>
          <p:cNvPr id="6" name="Picture 5" descr="PROFESSORES LUSOS: Para quando a publicitação das listas ..."/>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883814" y="3890034"/>
            <a:ext cx="1887825" cy="2013680"/>
          </a:xfrm>
          <a:prstGeom prst="rect">
            <a:avLst/>
          </a:prstGeom>
        </p:spPr>
      </p:pic>
    </p:spTree>
    <p:extLst>
      <p:ext uri="{BB962C8B-B14F-4D97-AF65-F5344CB8AC3E}">
        <p14:creationId xmlns:p14="http://schemas.microsoft.com/office/powerpoint/2010/main" val="31017121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 bases du RSI</a:t>
            </a:r>
          </a:p>
        </p:txBody>
      </p:sp>
      <p:sp>
        <p:nvSpPr>
          <p:cNvPr id="3" name="Content Placeholder 2"/>
          <p:cNvSpPr>
            <a:spLocks noGrp="1"/>
          </p:cNvSpPr>
          <p:nvPr>
            <p:ph idx="1"/>
          </p:nvPr>
        </p:nvSpPr>
        <p:spPr>
          <a:xfrm>
            <a:off x="341289" y="2308457"/>
            <a:ext cx="6826954" cy="3877602"/>
          </a:xfrm>
        </p:spPr>
        <p:txBody>
          <a:bodyPr>
            <a:normAutofit/>
          </a:bodyPr>
          <a:lstStyle/>
          <a:p>
            <a:r>
              <a:rPr lang="fr-FR" sz="2000" dirty="0"/>
              <a:t>Objet : prévenir la propagation internationale des maladies, s'en protéger, les contrôler et y répondre par des mesures de santé publique proportionnées et limitées aux risques pour la santé publique, </a:t>
            </a:r>
            <a:r>
              <a:rPr lang="fr-FR" sz="2000" dirty="0">
                <a:solidFill>
                  <a:schemeClr val="accent6">
                    <a:lumMod val="75000"/>
                  </a:schemeClr>
                </a:solidFill>
              </a:rPr>
              <a:t>et</a:t>
            </a:r>
            <a:r>
              <a:rPr lang="fr-FR" sz="2000" dirty="0"/>
              <a:t> éviter toute entrave inutile au trafic et au commerce internationaux.</a:t>
            </a:r>
          </a:p>
          <a:p>
            <a:r>
              <a:rPr lang="fr-FR" sz="2000" dirty="0"/>
              <a:t>Adoptée initialement en 1969 ; révisée en 2005</a:t>
            </a:r>
          </a:p>
          <a:p>
            <a:r>
              <a:rPr lang="fr-FR" sz="2000" dirty="0"/>
              <a:t>Devenue obligatoire pour les 196 États membres de l'OMS en 2007.</a:t>
            </a:r>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3</a:t>
            </a:fld>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72771" y="2566054"/>
            <a:ext cx="4067743" cy="3620005"/>
          </a:xfrm>
          <a:prstGeom prst="rect">
            <a:avLst/>
          </a:prstGeom>
        </p:spPr>
      </p:pic>
    </p:spTree>
    <p:extLst>
      <p:ext uri="{BB962C8B-B14F-4D97-AF65-F5344CB8AC3E}">
        <p14:creationId xmlns:p14="http://schemas.microsoft.com/office/powerpoint/2010/main" val="162897384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Merci!</a:t>
            </a:r>
          </a:p>
        </p:txBody>
      </p:sp>
      <p:sp>
        <p:nvSpPr>
          <p:cNvPr id="4" name="Slide Number Placeholder 3"/>
          <p:cNvSpPr>
            <a:spLocks noGrp="1"/>
          </p:cNvSpPr>
          <p:nvPr>
            <p:ph type="sldNum" sz="quarter" idx="12"/>
          </p:nvPr>
        </p:nvSpPr>
        <p:spPr/>
        <p:txBody>
          <a:bodyPr/>
          <a:lstStyle/>
          <a:p>
            <a:fld id="{D57F1E4F-1CFF-5643-939E-217C01CDF565}" type="slidenum">
              <a:rPr lang="en-US" smtClean="0"/>
              <a:pPr/>
              <a:t>30</a:t>
            </a:fld>
            <a:endParaRPr lang="en-US" dirty="0"/>
          </a:p>
        </p:txBody>
      </p:sp>
      <p:sp>
        <p:nvSpPr>
          <p:cNvPr id="5" name="TextBox 4"/>
          <p:cNvSpPr txBox="1"/>
          <p:nvPr/>
        </p:nvSpPr>
        <p:spPr>
          <a:xfrm>
            <a:off x="6749715" y="2755232"/>
            <a:ext cx="5053264" cy="1200329"/>
          </a:xfrm>
          <a:prstGeom prst="rect">
            <a:avLst/>
          </a:prstGeom>
          <a:noFill/>
        </p:spPr>
        <p:txBody>
          <a:bodyPr wrap="square" rtlCol="0">
            <a:spAutoFit/>
          </a:bodyPr>
          <a:lstStyle/>
          <a:p>
            <a:r>
              <a:rPr lang="fr-FR" b="1" dirty="0"/>
              <a:t>Animateur</a:t>
            </a:r>
          </a:p>
          <a:p>
            <a:r>
              <a:rPr lang="fr-FR" dirty="0"/>
              <a:t>Titre de l’animateur</a:t>
            </a:r>
          </a:p>
          <a:p>
            <a:r>
              <a:rPr lang="fr-FR" dirty="0"/>
              <a:t>Agence de l’animateur</a:t>
            </a:r>
          </a:p>
          <a:p>
            <a:r>
              <a:rPr lang="fr-FR" dirty="0"/>
              <a:t>Email de l’animateur </a:t>
            </a:r>
          </a:p>
        </p:txBody>
      </p:sp>
    </p:spTree>
    <p:extLst>
      <p:ext uri="{BB962C8B-B14F-4D97-AF65-F5344CB8AC3E}">
        <p14:creationId xmlns:p14="http://schemas.microsoft.com/office/powerpoint/2010/main" val="28566866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91127" y="880249"/>
            <a:ext cx="8761413" cy="706964"/>
          </a:xfrm>
        </p:spPr>
        <p:txBody>
          <a:bodyPr/>
          <a:lstStyle/>
          <a:p>
            <a:pPr algn="ctr"/>
            <a:r>
              <a:rPr lang="fr-FR" sz="2800" b="1" dirty="0"/>
              <a:t>Articles et capacités essentielles des PDE</a:t>
            </a:r>
          </a:p>
        </p:txBody>
      </p:sp>
      <p:sp>
        <p:nvSpPr>
          <p:cNvPr id="3" name="Content Placeholder 2"/>
          <p:cNvSpPr>
            <a:spLocks noGrp="1"/>
          </p:cNvSpPr>
          <p:nvPr>
            <p:ph sz="half" idx="2"/>
          </p:nvPr>
        </p:nvSpPr>
        <p:spPr>
          <a:xfrm>
            <a:off x="402771" y="2485466"/>
            <a:ext cx="5344886" cy="3909235"/>
          </a:xfrm>
        </p:spPr>
        <p:txBody>
          <a:bodyPr>
            <a:noAutofit/>
          </a:bodyPr>
          <a:lstStyle/>
          <a:p>
            <a:pPr marL="0" indent="0" algn="ctr">
              <a:buNone/>
            </a:pPr>
            <a:r>
              <a:rPr lang="fr-FR" sz="1050" b="1" dirty="0"/>
              <a:t>B.</a:t>
            </a:r>
            <a:r>
              <a:rPr lang="fr-FR" sz="800" b="1" dirty="0"/>
              <a:t> </a:t>
            </a:r>
            <a:r>
              <a:rPr lang="fr-FR" sz="900" b="1" dirty="0"/>
              <a:t>EXIGENCES EN MATIÈRE DE CAPACITÉS ESSENTIELLES POUR LES PORTS ET LES POINTS DE PASSAGE TERRESTRES DES AÉROPORTS DÉSIGNÉS</a:t>
            </a:r>
            <a:endParaRPr lang="en-US" sz="800" dirty="0"/>
          </a:p>
          <a:p>
            <a:pPr marL="0" indent="0" algn="just">
              <a:buNone/>
            </a:pPr>
            <a:r>
              <a:rPr lang="fr-FR" sz="900" b="1" dirty="0"/>
              <a:t>1. En tout temps</a:t>
            </a:r>
            <a:r>
              <a:rPr lang="fr-FR" sz="900" dirty="0"/>
              <a:t> </a:t>
            </a:r>
            <a:endParaRPr lang="en-US" sz="900" dirty="0"/>
          </a:p>
          <a:p>
            <a:pPr marL="0" indent="0" algn="just">
              <a:buNone/>
            </a:pPr>
            <a:r>
              <a:rPr lang="fr-FR" sz="900" dirty="0"/>
              <a:t>Les capacités :</a:t>
            </a:r>
            <a:endParaRPr lang="en-US" sz="900" dirty="0"/>
          </a:p>
          <a:p>
            <a:pPr marL="228600" indent="-228600" algn="just">
              <a:buFont typeface="+mj-lt"/>
              <a:buAutoNum type="alphaLcParenR"/>
            </a:pPr>
            <a:r>
              <a:rPr lang="fr-FR" sz="900" dirty="0"/>
              <a:t>d'assurer l'accès à (i) un service médical approprié, y compris des installations de diagnostic situées de manière à permettre une évaluation et des soins rapides des voyageurs malades, et (ii) un personnel, un équipement et des locaux adéquats.</a:t>
            </a:r>
            <a:endParaRPr lang="en-US" sz="900" dirty="0"/>
          </a:p>
          <a:p>
            <a:pPr marL="228600" indent="-228600" algn="just">
              <a:buFont typeface="+mj-lt"/>
              <a:buAutoNum type="alphaLcParenR"/>
            </a:pPr>
            <a:r>
              <a:rPr lang="fr-FR" sz="900" dirty="0"/>
              <a:t>d'assurer l'accès à l'équipement et au personnel pour le transport des voyageurs malades vers un service médical approprié ;</a:t>
            </a:r>
            <a:endParaRPr lang="en-US" sz="900" dirty="0"/>
          </a:p>
          <a:p>
            <a:pPr marL="228600" indent="-228600" algn="just">
              <a:buFont typeface="+mj-lt"/>
              <a:buAutoNum type="alphaLcParenR"/>
            </a:pPr>
            <a:r>
              <a:rPr lang="fr-FR" sz="900" dirty="0"/>
              <a:t>de mettre à disposition du personnel qualifié pour l'inspection des moyens de transport ;</a:t>
            </a:r>
            <a:endParaRPr lang="en-US" sz="900" dirty="0"/>
          </a:p>
          <a:p>
            <a:pPr marL="228600" indent="-228600" algn="just">
              <a:buFont typeface="+mj-lt"/>
              <a:buAutoNum type="alphaLcParenR"/>
            </a:pPr>
            <a:r>
              <a:rPr lang="fr-FR" sz="900" dirty="0"/>
              <a:t>à assurer un environnement sûr aux voyageurs qui utilisent les installations du point d'entrée, notamment les réserves d'eau portables, les établissements de restauration, les installations de restauration en vol, les toilettes publiques, des services appropriés d'élimination des déchets solides et liquides et d'autres zones à risque potentiel en menant des programmes d'inspection, le cas échéant ; et </a:t>
            </a:r>
            <a:endParaRPr lang="en-US" sz="900" dirty="0"/>
          </a:p>
          <a:p>
            <a:pPr marL="228600" indent="-228600" algn="just">
              <a:buFont typeface="+mj-lt"/>
              <a:buAutoNum type="alphaLcParenR"/>
            </a:pPr>
            <a:r>
              <a:rPr lang="fr-FR" sz="900" dirty="0"/>
              <a:t>À mettre en place, dans la mesure du possible, un programme et un personnel qualifié pour le contrôle des vecteurs et des réservoirs à l'intérieur et à proximité des points d'entrée.</a:t>
            </a:r>
            <a:endParaRPr lang="en-US" sz="900" dirty="0"/>
          </a:p>
          <a:p>
            <a:pPr marL="0" indent="0">
              <a:buNone/>
            </a:pPr>
            <a:endParaRPr lang="en-US" sz="100" b="1" dirty="0">
              <a:solidFill>
                <a:schemeClr val="bg1"/>
              </a:solidFill>
            </a:endParaRPr>
          </a:p>
        </p:txBody>
      </p:sp>
      <p:sp>
        <p:nvSpPr>
          <p:cNvPr id="7" name="Content Placeholder 6"/>
          <p:cNvSpPr>
            <a:spLocks noGrp="1"/>
          </p:cNvSpPr>
          <p:nvPr>
            <p:ph sz="quarter" idx="4"/>
          </p:nvPr>
        </p:nvSpPr>
        <p:spPr>
          <a:xfrm>
            <a:off x="5921829" y="2111010"/>
            <a:ext cx="5780314" cy="3649893"/>
          </a:xfrm>
        </p:spPr>
        <p:txBody>
          <a:bodyPr>
            <a:noAutofit/>
          </a:bodyPr>
          <a:lstStyle/>
          <a:p>
            <a:pPr marL="0" indent="0" algn="just">
              <a:buNone/>
            </a:pPr>
            <a:endParaRPr lang="fr-FR" sz="900" b="1" dirty="0"/>
          </a:p>
          <a:p>
            <a:pPr marL="0" indent="0" algn="just">
              <a:buNone/>
            </a:pPr>
            <a:r>
              <a:rPr lang="fr-FR" sz="900" b="1" dirty="0"/>
              <a:t>2. Pour répondre aux événements susceptibles de constituer une urgence de santé publique de portée internationale</a:t>
            </a:r>
            <a:endParaRPr lang="en-US" sz="900" b="1" dirty="0"/>
          </a:p>
          <a:p>
            <a:pPr marL="0" indent="0" algn="just">
              <a:buNone/>
            </a:pPr>
            <a:r>
              <a:rPr lang="fr-FR" sz="900" b="1" dirty="0"/>
              <a:t>Les capacités :</a:t>
            </a:r>
            <a:endParaRPr lang="en-US" sz="900" dirty="0"/>
          </a:p>
          <a:p>
            <a:pPr marL="228600" lvl="0" indent="-228600" algn="just">
              <a:buFont typeface="+mj-lt"/>
              <a:buAutoNum type="alphaLcParenR"/>
            </a:pPr>
            <a:r>
              <a:rPr lang="fr-FR" sz="900" dirty="0"/>
              <a:t>de fournir une réponse appropriée en cas d'urgence de santé publique en établissant et en maintenant un plan d'urgence de santé publique, y compris la nomination d'un coordinateur et des points de contact pour les points d'entrée pertinents, la santé publique et les autres agences et services ;</a:t>
            </a:r>
            <a:endParaRPr lang="en-US" sz="900" dirty="0"/>
          </a:p>
          <a:p>
            <a:pPr marL="228600" lvl="0" indent="-228600" algn="just">
              <a:buFont typeface="+mj-lt"/>
              <a:buAutoNum type="alphaLcParenR"/>
            </a:pPr>
            <a:r>
              <a:rPr lang="fr-FR" sz="900" dirty="0"/>
              <a:t>d'assurer l'évaluation et la prise en charge des voyageurs ou des animaux affectés en concluant des accords avec les établissements médicaux et vétérinaires locaux pour leur isolement, leur traitement et les autres services de soutien qui pourraient être nécessaires ;</a:t>
            </a:r>
            <a:endParaRPr lang="en-US" sz="900" dirty="0"/>
          </a:p>
          <a:p>
            <a:pPr marL="228600" lvl="0" indent="-228600" algn="just">
              <a:buFont typeface="+mj-lt"/>
              <a:buAutoNum type="alphaLcParenR"/>
            </a:pPr>
            <a:r>
              <a:rPr lang="fr-FR" sz="900" dirty="0"/>
              <a:t>de prévoir un espace approprié, séparé des autres voyageurs, pour interroger les personnes suspectes ou affectées ;</a:t>
            </a:r>
            <a:endParaRPr lang="en-US" sz="900" dirty="0"/>
          </a:p>
          <a:p>
            <a:pPr marL="228600" lvl="0" indent="-228600" algn="just">
              <a:buFont typeface="+mj-lt"/>
              <a:buAutoNum type="alphaLcParenR"/>
            </a:pPr>
            <a:r>
              <a:rPr lang="fr-FR" sz="900" dirty="0"/>
              <a:t>de prévoir l'évaluation et, si nécessaire, la mise en quarantaine des voyageurs suspects, de préférence dans des installations éloignées du point d'entrée ;</a:t>
            </a:r>
            <a:endParaRPr lang="en-US" sz="900" dirty="0"/>
          </a:p>
          <a:p>
            <a:pPr marL="228600" lvl="0" indent="-228600" algn="just">
              <a:buFont typeface="+mj-lt"/>
              <a:buAutoNum type="alphaLcParenR"/>
            </a:pPr>
            <a:r>
              <a:rPr lang="fr-FR" sz="900" dirty="0"/>
              <a:t>d'appliquer les mesures recommandées pour désinfecter, dératiser, décontaminer ou traiter d'une autre manière les bagages, le fret, les conteneurs, les moyens de transport, les marchandises ou les colis postaux, y compris, le cas échéant, dans des lieux spécialement désignés et équipés à cet effet.</a:t>
            </a:r>
            <a:endParaRPr lang="en-US" sz="900" dirty="0"/>
          </a:p>
          <a:p>
            <a:pPr marL="228600" lvl="0" indent="-228600" algn="just">
              <a:buFont typeface="+mj-lt"/>
              <a:buAutoNum type="alphaLcParenR"/>
            </a:pPr>
            <a:r>
              <a:rPr lang="fr-FR" sz="900" dirty="0"/>
              <a:t>appliquer des contrôles d'entrée ou de sortie pour les voyageurs à l'arrivée et au départ ; et </a:t>
            </a:r>
            <a:endParaRPr lang="en-US" sz="900" dirty="0"/>
          </a:p>
          <a:p>
            <a:pPr marL="228600" lvl="0" indent="-228600" algn="just">
              <a:buFont typeface="+mj-lt"/>
              <a:buAutoNum type="alphaLcParenR"/>
            </a:pPr>
            <a:r>
              <a:rPr lang="fr-FR" sz="900" dirty="0"/>
              <a:t>à mettre à disposition des équipements spécialement désignés et du personnel formé et doté d'une protection individuelle appropriée, pour le transfert des voyageurs susceptibles d'être porteurs d'une infection ou d'une contamination.  </a:t>
            </a:r>
            <a:endParaRPr lang="en-US" sz="900" dirty="0"/>
          </a:p>
          <a:p>
            <a:pPr marL="228600" indent="-228600" algn="just">
              <a:buFont typeface="+mj-lt"/>
              <a:buAutoNum type="alphaLcParenR"/>
            </a:pPr>
            <a:endParaRPr lang="en-US" sz="900"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4</a:t>
            </a:fld>
            <a:endParaRPr lang="en-US" dirty="0"/>
          </a:p>
        </p:txBody>
      </p:sp>
      <p:pic>
        <p:nvPicPr>
          <p:cNvPr id="8"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a:xfrm>
            <a:off x="598310" y="543290"/>
            <a:ext cx="1394180" cy="1826618"/>
          </a:xfrm>
          <a:prstGeom prst="rect">
            <a:avLst/>
          </a:prstGeom>
        </p:spPr>
      </p:pic>
    </p:spTree>
    <p:extLst>
      <p:ext uri="{BB962C8B-B14F-4D97-AF65-F5344CB8AC3E}">
        <p14:creationId xmlns:p14="http://schemas.microsoft.com/office/powerpoint/2010/main" val="30511385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a:t>Mise en œuvre du RSI aux PDE</a:t>
            </a:r>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5</a:t>
            </a:fld>
            <a:endParaRPr lang="en-US" dirty="0"/>
          </a:p>
        </p:txBody>
      </p:sp>
      <p:sp>
        <p:nvSpPr>
          <p:cNvPr id="6" name="TextBox 5"/>
          <p:cNvSpPr txBox="1"/>
          <p:nvPr/>
        </p:nvSpPr>
        <p:spPr>
          <a:xfrm>
            <a:off x="664189" y="5850022"/>
            <a:ext cx="10330768" cy="923330"/>
          </a:xfrm>
          <a:prstGeom prst="rect">
            <a:avLst/>
          </a:prstGeom>
          <a:noFill/>
        </p:spPr>
        <p:txBody>
          <a:bodyPr wrap="square" rtlCol="0">
            <a:spAutoFit/>
          </a:bodyPr>
          <a:lstStyle/>
          <a:p>
            <a:r>
              <a:rPr lang="en-US" dirty="0"/>
              <a:t>Credit: Bureau regional de </a:t>
            </a:r>
            <a:r>
              <a:rPr lang="en-US" dirty="0" err="1"/>
              <a:t>l’OMS</a:t>
            </a:r>
            <a:r>
              <a:rPr lang="en-US" dirty="0"/>
              <a:t> </a:t>
            </a:r>
            <a:r>
              <a:rPr lang="en-US" dirty="0" err="1"/>
              <a:t>en</a:t>
            </a:r>
            <a:r>
              <a:rPr lang="en-US" dirty="0"/>
              <a:t> Europe, </a:t>
            </a:r>
            <a:r>
              <a:rPr lang="en-US" u="sng" dirty="0">
                <a:hlinkClick r:id="rId3"/>
              </a:rPr>
              <a:t>https://www.youtube.com/watch?v=ol1cah8zItk</a:t>
            </a:r>
            <a:endParaRPr lang="en-US" dirty="0"/>
          </a:p>
          <a:p>
            <a:endParaRPr lang="en-US" dirty="0"/>
          </a:p>
        </p:txBody>
      </p:sp>
      <p:sp>
        <p:nvSpPr>
          <p:cNvPr id="3" name="Content Placeholder 2"/>
          <p:cNvSpPr>
            <a:spLocks noGrp="1"/>
          </p:cNvSpPr>
          <p:nvPr>
            <p:ph idx="1"/>
          </p:nvPr>
        </p:nvSpPr>
        <p:spPr/>
        <p:txBody>
          <a:bodyPr/>
          <a:lstStyle/>
          <a:p>
            <a:r>
              <a:rPr lang="en-US" u="sng" dirty="0">
                <a:hlinkClick r:id="rId3"/>
              </a:rPr>
              <a:t>https://www.youtube.com/watch?v=ol1cah8zItk</a:t>
            </a:r>
            <a:endParaRPr lang="en-US" dirty="0"/>
          </a:p>
          <a:p>
            <a:endParaRPr lang="en-US" dirty="0"/>
          </a:p>
        </p:txBody>
      </p:sp>
    </p:spTree>
    <p:extLst>
      <p:ext uri="{BB962C8B-B14F-4D97-AF65-F5344CB8AC3E}">
        <p14:creationId xmlns:p14="http://schemas.microsoft.com/office/powerpoint/2010/main" val="3890122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54956" y="2677645"/>
            <a:ext cx="4723330" cy="2283824"/>
          </a:xfrm>
        </p:spPr>
        <p:txBody>
          <a:bodyPr/>
          <a:lstStyle/>
          <a:p>
            <a:r>
              <a:rPr lang="fr-FR" dirty="0"/>
              <a:t>Articles pertinents</a:t>
            </a:r>
          </a:p>
        </p:txBody>
      </p:sp>
      <p:sp>
        <p:nvSpPr>
          <p:cNvPr id="3" name="Text Placeholder 2"/>
          <p:cNvSpPr>
            <a:spLocks noGrp="1"/>
          </p:cNvSpPr>
          <p:nvPr>
            <p:ph type="body" idx="1"/>
          </p:nvPr>
        </p:nvSpPr>
        <p:spPr>
          <a:xfrm>
            <a:off x="6944326" y="2677645"/>
            <a:ext cx="3755379" cy="2283823"/>
          </a:xfrm>
        </p:spPr>
        <p:txBody>
          <a:bodyPr/>
          <a:lstStyle/>
          <a:p>
            <a:r>
              <a:rPr lang="fr-FR" dirty="0"/>
              <a:t>Articles du règlement sanitaire international pour les points d'entrée</a:t>
            </a:r>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6</a:t>
            </a:fld>
            <a:endParaRPr lang="en-US" dirty="0"/>
          </a:p>
        </p:txBody>
      </p:sp>
    </p:spTree>
    <p:extLst>
      <p:ext uri="{BB962C8B-B14F-4D97-AF65-F5344CB8AC3E}">
        <p14:creationId xmlns:p14="http://schemas.microsoft.com/office/powerpoint/2010/main" val="9112547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a:t>Obligations Générales</a:t>
            </a:r>
            <a:br>
              <a:rPr lang="fr-FR" dirty="0"/>
            </a:br>
            <a:r>
              <a:rPr lang="fr-FR" sz="3200" dirty="0"/>
              <a:t>(Article 19)</a:t>
            </a:r>
          </a:p>
        </p:txBody>
      </p:sp>
      <p:sp>
        <p:nvSpPr>
          <p:cNvPr id="3" name="Content Placeholder 2"/>
          <p:cNvSpPr>
            <a:spLocks noGrp="1"/>
          </p:cNvSpPr>
          <p:nvPr>
            <p:ph idx="1"/>
          </p:nvPr>
        </p:nvSpPr>
        <p:spPr>
          <a:xfrm>
            <a:off x="256883" y="2619829"/>
            <a:ext cx="8201317" cy="3416300"/>
          </a:xfrm>
        </p:spPr>
        <p:txBody>
          <a:bodyPr/>
          <a:lstStyle/>
          <a:p>
            <a:r>
              <a:rPr lang="fr-FR" dirty="0"/>
              <a:t>Développer les capacités dans les PDE désignés</a:t>
            </a:r>
          </a:p>
          <a:p>
            <a:r>
              <a:rPr lang="fr-FR" dirty="0"/>
              <a:t>Exemple de capacité : l'élaboration d'un plan d'intervention d'urgence en matière de santé publique.</a:t>
            </a:r>
          </a:p>
          <a:p>
            <a:r>
              <a:rPr lang="fr-FR" dirty="0"/>
              <a:t>Identifier les autorités compétentes à chaque PDE</a:t>
            </a:r>
          </a:p>
          <a:p>
            <a:r>
              <a:rPr lang="fr-FR" dirty="0"/>
              <a:t>Assurer la conformité des PDE au RSI</a:t>
            </a:r>
          </a:p>
          <a:p>
            <a:r>
              <a:rPr lang="fr-FR" dirty="0"/>
              <a:t>Servir de point de contact PDE pour le Point Focal National RSI (le centre national désigné par un pays qui doit être accessible pour la communication avec l'OMS)</a:t>
            </a:r>
            <a:endParaRPr lang="en-US" dirty="0"/>
          </a:p>
        </p:txBody>
      </p:sp>
      <p:pic>
        <p:nvPicPr>
          <p:cNvPr id="6" name="Picture 5"/>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8458200" y="2530979"/>
            <a:ext cx="2625782" cy="2475053"/>
          </a:xfrm>
          <a:prstGeom prst="rect">
            <a:avLst/>
          </a:prstGeom>
        </p:spPr>
      </p:pic>
      <p:cxnSp>
        <p:nvCxnSpPr>
          <p:cNvPr id="8" name="Straight Arrow Connector 7"/>
          <p:cNvCxnSpPr/>
          <p:nvPr/>
        </p:nvCxnSpPr>
        <p:spPr>
          <a:xfrm>
            <a:off x="6281057" y="3875314"/>
            <a:ext cx="1915886"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9" name="Slide Number Placeholder 8"/>
          <p:cNvSpPr>
            <a:spLocks noGrp="1"/>
          </p:cNvSpPr>
          <p:nvPr>
            <p:ph type="sldNum" sz="quarter" idx="12"/>
          </p:nvPr>
        </p:nvSpPr>
        <p:spPr/>
        <p:txBody>
          <a:bodyPr/>
          <a:lstStyle/>
          <a:p>
            <a:fld id="{D57F1E4F-1CFF-5643-939E-217C01CDF565}" type="slidenum">
              <a:rPr lang="en-US" smtClean="0"/>
              <a:pPr/>
              <a:t>7</a:t>
            </a:fld>
            <a:endParaRPr lang="en-US" dirty="0"/>
          </a:p>
        </p:txBody>
      </p:sp>
      <p:sp>
        <p:nvSpPr>
          <p:cNvPr id="10" name="Rectangle 9"/>
          <p:cNvSpPr/>
          <p:nvPr/>
        </p:nvSpPr>
        <p:spPr>
          <a:xfrm>
            <a:off x="8196943" y="5006032"/>
            <a:ext cx="3178627" cy="923330"/>
          </a:xfrm>
          <a:prstGeom prst="rect">
            <a:avLst/>
          </a:prstGeom>
        </p:spPr>
        <p:txBody>
          <a:bodyPr wrap="square">
            <a:spAutoFit/>
          </a:bodyPr>
          <a:lstStyle/>
          <a:p>
            <a:pPr algn="ctr"/>
            <a:r>
              <a:rPr lang="fr-FR" dirty="0">
                <a:solidFill>
                  <a:srgbClr val="FF0000"/>
                </a:solidFill>
              </a:rPr>
              <a:t>Exemple de photo ; à actualiser avec une photo spécifique au pays</a:t>
            </a:r>
            <a:endParaRPr lang="en-US" dirty="0">
              <a:solidFill>
                <a:srgbClr val="FF0000"/>
              </a:solidFill>
            </a:endParaRPr>
          </a:p>
        </p:txBody>
      </p:sp>
    </p:spTree>
    <p:extLst>
      <p:ext uri="{BB962C8B-B14F-4D97-AF65-F5344CB8AC3E}">
        <p14:creationId xmlns:p14="http://schemas.microsoft.com/office/powerpoint/2010/main" val="19083069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a:t>Mesures sanitaires à l'arrivée et au départ (article 23)</a:t>
            </a:r>
            <a:endParaRPr lang="en-US" sz="3200" dirty="0"/>
          </a:p>
        </p:txBody>
      </p:sp>
      <p:sp>
        <p:nvSpPr>
          <p:cNvPr id="3" name="Content Placeholder 2"/>
          <p:cNvSpPr>
            <a:spLocks noGrp="1"/>
          </p:cNvSpPr>
          <p:nvPr>
            <p:ph idx="1"/>
          </p:nvPr>
        </p:nvSpPr>
        <p:spPr>
          <a:xfrm>
            <a:off x="7663543" y="2268220"/>
            <a:ext cx="4093028" cy="3416300"/>
          </a:xfrm>
        </p:spPr>
        <p:txBody>
          <a:bodyPr>
            <a:normAutofit/>
          </a:bodyPr>
          <a:lstStyle/>
          <a:p>
            <a:pPr marL="0" indent="0">
              <a:buNone/>
            </a:pPr>
            <a:r>
              <a:rPr lang="fr-FR" dirty="0"/>
              <a:t>Renseignements sur le voyageur</a:t>
            </a:r>
          </a:p>
          <a:p>
            <a:r>
              <a:rPr lang="fr-FR" dirty="0"/>
              <a:t>Destination</a:t>
            </a:r>
          </a:p>
          <a:p>
            <a:r>
              <a:rPr lang="fr-FR" dirty="0"/>
              <a:t>Itinéraire</a:t>
            </a:r>
          </a:p>
          <a:p>
            <a:r>
              <a:rPr lang="fr-FR" dirty="0"/>
              <a:t>Documents de santé</a:t>
            </a:r>
          </a:p>
          <a:p>
            <a:r>
              <a:rPr lang="fr-FR" dirty="0"/>
              <a:t>Examen médical</a:t>
            </a:r>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50629" y="4345485"/>
            <a:ext cx="3570514" cy="2077086"/>
          </a:xfrm>
          <a:prstGeom prst="rect">
            <a:avLst/>
          </a:prstGeom>
        </p:spPr>
      </p:pic>
      <p:sp>
        <p:nvSpPr>
          <p:cNvPr id="6" name="Slide Number Placeholder 5"/>
          <p:cNvSpPr>
            <a:spLocks noGrp="1"/>
          </p:cNvSpPr>
          <p:nvPr>
            <p:ph type="sldNum" sz="quarter" idx="12"/>
          </p:nvPr>
        </p:nvSpPr>
        <p:spPr/>
        <p:txBody>
          <a:bodyPr/>
          <a:lstStyle/>
          <a:p>
            <a:fld id="{D57F1E4F-1CFF-5643-939E-217C01CDF565}" type="slidenum">
              <a:rPr lang="en-US" smtClean="0"/>
              <a:pPr/>
              <a:t>8</a:t>
            </a:fld>
            <a:endParaRPr lang="en-US" dirty="0"/>
          </a:p>
        </p:txBody>
      </p:sp>
      <p:pic>
        <p:nvPicPr>
          <p:cNvPr id="8" name="Picture 7"/>
          <p:cNvPicPr>
            <a:picLocks noChangeAspect="1"/>
          </p:cNvPicPr>
          <p:nvPr/>
        </p:nvPicPr>
        <p:blipFill>
          <a:blip r:embed="rId4"/>
          <a:stretch>
            <a:fillRect/>
          </a:stretch>
        </p:blipFill>
        <p:spPr>
          <a:xfrm>
            <a:off x="370113" y="2268220"/>
            <a:ext cx="7293430" cy="4339409"/>
          </a:xfrm>
          <a:prstGeom prst="rect">
            <a:avLst/>
          </a:prstGeom>
        </p:spPr>
      </p:pic>
    </p:spTree>
    <p:extLst>
      <p:ext uri="{BB962C8B-B14F-4D97-AF65-F5344CB8AC3E}">
        <p14:creationId xmlns:p14="http://schemas.microsoft.com/office/powerpoint/2010/main" val="16480866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1104" y="1033099"/>
            <a:ext cx="11357811" cy="706964"/>
          </a:xfrm>
        </p:spPr>
        <p:txBody>
          <a:bodyPr/>
          <a:lstStyle/>
          <a:p>
            <a:r>
              <a:rPr lang="fr-FR" sz="3200" dirty="0"/>
              <a:t>Opérateurs des transports (article 24) et aéronefs aux points d'entrée (article 28)</a:t>
            </a:r>
            <a:endParaRPr lang="en-US" sz="3200" dirty="0"/>
          </a:p>
        </p:txBody>
      </p:sp>
      <p:sp>
        <p:nvSpPr>
          <p:cNvPr id="3" name="Content Placeholder 2"/>
          <p:cNvSpPr>
            <a:spLocks noGrp="1"/>
          </p:cNvSpPr>
          <p:nvPr>
            <p:ph idx="1"/>
          </p:nvPr>
        </p:nvSpPr>
        <p:spPr>
          <a:xfrm>
            <a:off x="3742205" y="2478512"/>
            <a:ext cx="4415590" cy="3416300"/>
          </a:xfrm>
        </p:spPr>
        <p:txBody>
          <a:bodyPr>
            <a:normAutofit/>
          </a:bodyPr>
          <a:lstStyle/>
          <a:p>
            <a:r>
              <a:rPr lang="fr-FR" dirty="0"/>
              <a:t>Opérations de transport</a:t>
            </a:r>
          </a:p>
          <a:p>
            <a:pPr lvl="1"/>
            <a:r>
              <a:rPr lang="fr-FR" dirty="0"/>
              <a:t>Respecter toutes les mesures sanitaires</a:t>
            </a:r>
          </a:p>
          <a:p>
            <a:pPr lvl="1"/>
            <a:r>
              <a:rPr lang="fr-FR" dirty="0"/>
              <a:t>Informer les voyageurs des mesures sanitaires en vigueur à bord.</a:t>
            </a:r>
          </a:p>
          <a:p>
            <a:r>
              <a:rPr lang="fr-FR" dirty="0"/>
              <a:t>Aéronefs aux points d'entrée</a:t>
            </a:r>
          </a:p>
          <a:p>
            <a:pPr lvl="1"/>
            <a:r>
              <a:rPr lang="fr-FR" dirty="0"/>
              <a:t>Signalez aux services de la circulation aérienne toute maladie pouvant transmissible</a:t>
            </a:r>
            <a:endParaRPr lang="en-US" dirty="0"/>
          </a:p>
          <a:p>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38312" y="2490540"/>
            <a:ext cx="3340603" cy="2641048"/>
          </a:xfrm>
          <a:prstGeom prst="rect">
            <a:avLst/>
          </a:prstGeom>
        </p:spPr>
      </p:pic>
      <p:pic>
        <p:nvPicPr>
          <p:cNvPr id="5" name="Picture 4"/>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321446" y="2490540"/>
            <a:ext cx="3140242" cy="2641048"/>
          </a:xfrm>
          <a:prstGeom prst="rect">
            <a:avLst/>
          </a:prstGeom>
        </p:spPr>
      </p:pic>
      <p:sp>
        <p:nvSpPr>
          <p:cNvPr id="6" name="Slide Number Placeholder 5"/>
          <p:cNvSpPr>
            <a:spLocks noGrp="1"/>
          </p:cNvSpPr>
          <p:nvPr>
            <p:ph type="sldNum" sz="quarter" idx="12"/>
          </p:nvPr>
        </p:nvSpPr>
        <p:spPr/>
        <p:txBody>
          <a:bodyPr/>
          <a:lstStyle/>
          <a:p>
            <a:fld id="{D57F1E4F-1CFF-5643-939E-217C01CDF565}" type="slidenum">
              <a:rPr lang="en-US" smtClean="0"/>
              <a:pPr/>
              <a:t>9</a:t>
            </a:fld>
            <a:endParaRPr lang="en-US" dirty="0"/>
          </a:p>
        </p:txBody>
      </p:sp>
      <p:sp>
        <p:nvSpPr>
          <p:cNvPr id="7" name="Rectangle 6"/>
          <p:cNvSpPr/>
          <p:nvPr/>
        </p:nvSpPr>
        <p:spPr>
          <a:xfrm>
            <a:off x="175222" y="5131588"/>
            <a:ext cx="3413367" cy="523220"/>
          </a:xfrm>
          <a:prstGeom prst="rect">
            <a:avLst/>
          </a:prstGeom>
        </p:spPr>
        <p:txBody>
          <a:bodyPr wrap="square">
            <a:spAutoFit/>
          </a:bodyPr>
          <a:lstStyle/>
          <a:p>
            <a:pPr algn="ctr"/>
            <a:r>
              <a:rPr lang="fr-FR" sz="1400" dirty="0">
                <a:solidFill>
                  <a:srgbClr val="FF0000"/>
                </a:solidFill>
              </a:rPr>
              <a:t>Exemple de photo ; à mettre à jour avec une photo spécifique au pays</a:t>
            </a:r>
            <a:endParaRPr lang="en-US" sz="1400" dirty="0">
              <a:solidFill>
                <a:srgbClr val="FF0000"/>
              </a:solidFill>
            </a:endParaRPr>
          </a:p>
        </p:txBody>
      </p:sp>
      <p:sp>
        <p:nvSpPr>
          <p:cNvPr id="8" name="Rectangle 7"/>
          <p:cNvSpPr/>
          <p:nvPr/>
        </p:nvSpPr>
        <p:spPr>
          <a:xfrm>
            <a:off x="8298053" y="5131588"/>
            <a:ext cx="3621120" cy="523220"/>
          </a:xfrm>
          <a:prstGeom prst="rect">
            <a:avLst/>
          </a:prstGeom>
        </p:spPr>
        <p:txBody>
          <a:bodyPr wrap="square">
            <a:spAutoFit/>
          </a:bodyPr>
          <a:lstStyle/>
          <a:p>
            <a:pPr algn="ctr"/>
            <a:r>
              <a:rPr lang="fr-FR" sz="1400" dirty="0">
                <a:solidFill>
                  <a:srgbClr val="FF0000"/>
                </a:solidFill>
              </a:rPr>
              <a:t>Exemple de photo ; à mettre à jour avec une photo spécifique au pays</a:t>
            </a:r>
            <a:endParaRPr lang="en-US" sz="1400" dirty="0">
              <a:solidFill>
                <a:srgbClr val="FF0000"/>
              </a:solidFill>
            </a:endParaRPr>
          </a:p>
        </p:txBody>
      </p:sp>
    </p:spTree>
    <p:extLst>
      <p:ext uri="{BB962C8B-B14F-4D97-AF65-F5344CB8AC3E}">
        <p14:creationId xmlns:p14="http://schemas.microsoft.com/office/powerpoint/2010/main" val="535923957"/>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Boardroom">
  <a:themeElements>
    <a:clrScheme name="Ion Boardroom">
      <a:dk1>
        <a:sysClr val="windowText" lastClr="000000"/>
      </a:dk1>
      <a:lt1>
        <a:sysClr val="window" lastClr="FFFFFF"/>
      </a:lt1>
      <a:dk2>
        <a:srgbClr val="0E5580"/>
      </a:dk2>
      <a:lt2>
        <a:srgbClr val="EBEBEB"/>
      </a:lt2>
      <a:accent1>
        <a:srgbClr val="ACD433"/>
      </a:accent1>
      <a:accent2>
        <a:srgbClr val="E6C133"/>
      </a:accent2>
      <a:accent3>
        <a:srgbClr val="EF7A24"/>
      </a:accent3>
      <a:accent4>
        <a:srgbClr val="5AA0F5"/>
      </a:accent4>
      <a:accent5>
        <a:srgbClr val="75CEEC"/>
      </a:accent5>
      <a:accent6>
        <a:srgbClr val="65D6A0"/>
      </a:accent6>
      <a:hlink>
        <a:srgbClr val="C4E46E"/>
      </a:hlink>
      <a:folHlink>
        <a:srgbClr val="BDE0FB"/>
      </a:folHlink>
    </a:clrScheme>
    <a:fontScheme name="Ion Boardroom">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Boardroom">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2000"/>
                <a:hueMod val="96000"/>
                <a:satMod val="128000"/>
                <a:lumMod val="114000"/>
              </a:schemeClr>
            </a:gs>
            <a:gs pos="100000">
              <a:schemeClr val="phClr">
                <a:shade val="62000"/>
                <a:hueMod val="100000"/>
                <a:satMod val="134000"/>
                <a:lumMod val="56000"/>
              </a:schemeClr>
            </a:gs>
          </a:gsLst>
          <a:path path="circle">
            <a:fillToRect l="45000" t="65000" r="125000" b="100000"/>
          </a:path>
        </a:gradFill>
        <a:blipFill rotWithShape="1">
          <a:blip xmlns:r="http://schemas.openxmlformats.org/officeDocument/2006/relationships" r:embed="rId1">
            <a:duotone>
              <a:schemeClr val="phClr">
                <a:shade val="62000"/>
                <a:hueMod val="108000"/>
                <a:satMod val="164000"/>
                <a:lumMod val="69000"/>
              </a:schemeClr>
              <a:schemeClr val="phClr">
                <a:tint val="96000"/>
                <a:hueMod val="90000"/>
                <a:satMod val="130000"/>
                <a:lumMod val="134000"/>
              </a:schemeClr>
            </a:duotone>
          </a:blip>
          <a:stretch/>
        </a:blipFill>
      </a:bgFillStyleLst>
    </a:fmtScheme>
  </a:themeElements>
  <a:objectDefaults/>
  <a:extraClrSchemeLst/>
  <a:extLst>
    <a:ext uri="{05A4C25C-085E-4340-85A3-A5531E510DB2}">
      <thm15:themeFamily xmlns:thm15="http://schemas.microsoft.com/office/thememl/2012/main" name="Ion Boardroom" id="{FC33163D-4339-46B1-8EED-24C834239D99}" vid="{A3AB87EF-B655-4FFF-8D05-F333AD7F278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Ion Boardroom</Template>
  <TotalTime>2517</TotalTime>
  <Words>5247</Words>
  <Application>Microsoft Office PowerPoint</Application>
  <PresentationFormat>Widescreen</PresentationFormat>
  <Paragraphs>380</Paragraphs>
  <Slides>30</Slides>
  <Notes>26</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30</vt:i4>
      </vt:variant>
    </vt:vector>
  </HeadingPairs>
  <TitlesOfParts>
    <vt:vector size="36" baseType="lpstr">
      <vt:lpstr>Arial</vt:lpstr>
      <vt:lpstr>Calibri</vt:lpstr>
      <vt:lpstr>Century</vt:lpstr>
      <vt:lpstr>Century Gothic</vt:lpstr>
      <vt:lpstr>Wingdings 3</vt:lpstr>
      <vt:lpstr>Ion Boardroom</vt:lpstr>
      <vt:lpstr>Le Règlement Sanitaire International et la gestion des urgences</vt:lpstr>
      <vt:lpstr>Objectifs d’apprentissage</vt:lpstr>
      <vt:lpstr>Les bases du RSI</vt:lpstr>
      <vt:lpstr>Articles et capacités essentielles des PDE</vt:lpstr>
      <vt:lpstr>Mise en œuvre du RSI aux PDE</vt:lpstr>
      <vt:lpstr>Articles pertinents</vt:lpstr>
      <vt:lpstr>Obligations Générales (Article 19)</vt:lpstr>
      <vt:lpstr>Mesures sanitaires à l'arrivée et au départ (article 23)</vt:lpstr>
      <vt:lpstr>Opérateurs des transports (article 24) et aéronefs aux points d'entrée (article 28)</vt:lpstr>
      <vt:lpstr>Voyageurs sous observation de la santé publique (article 30)</vt:lpstr>
      <vt:lpstr>Collaboration et assistance (article 44)</vt:lpstr>
      <vt:lpstr>Capacités essentielles</vt:lpstr>
      <vt:lpstr>Rappelez-vous les capacités essentielles :  A tout moment...</vt:lpstr>
      <vt:lpstr>Rappelez-vous les capacités essentielles:  Pour répondre aux urgences</vt:lpstr>
      <vt:lpstr>Les 12 capacités essentielles pour la mise en œuvre du RSI au niveau des points d'entrée (PDE)</vt:lpstr>
      <vt:lpstr>Le cycle de gestion des urgences</vt:lpstr>
      <vt:lpstr>Les quatre phases du cycle de gestion des urgences</vt:lpstr>
      <vt:lpstr>Exemples d'activités préparatoires</vt:lpstr>
      <vt:lpstr>Exemples d'activités d’intervention</vt:lpstr>
      <vt:lpstr>Exemples d'activités de récupération</vt:lpstr>
      <vt:lpstr>Exemples d'activités de mitigation</vt:lpstr>
      <vt:lpstr>Jeu : Quiz sur le RSI et la gestion des urgences !</vt:lpstr>
      <vt:lpstr>Questions du quiz  – classées par ordre de difficulté </vt:lpstr>
      <vt:lpstr>$1000 </vt:lpstr>
      <vt:lpstr>$2000 </vt:lpstr>
      <vt:lpstr>$3000 </vt:lpstr>
      <vt:lpstr>$4000 </vt:lpstr>
      <vt:lpstr>$5000 </vt:lpstr>
      <vt:lpstr>$6000</vt:lpstr>
      <vt:lpstr>Merci!</vt:lpstr>
    </vt:vector>
  </TitlesOfParts>
  <Company>Centers for Disease Control and Prevention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Master Training Program</dc:title>
  <dc:creator>Rogers, Kimberly B. (CDC/OID/NCEZID)</dc:creator>
  <cp:lastModifiedBy>Personal</cp:lastModifiedBy>
  <cp:revision>147</cp:revision>
  <dcterms:created xsi:type="dcterms:W3CDTF">2018-05-15T08:59:29Z</dcterms:created>
  <dcterms:modified xsi:type="dcterms:W3CDTF">2021-09-22T08:43:25Z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b94a7b8-f06c-4dfe-bdcc-9b548fd58c31_Enabled">
    <vt:lpwstr>true</vt:lpwstr>
  </property>
  <property fmtid="{D5CDD505-2E9C-101B-9397-08002B2CF9AE}" pid="3" name="MSIP_Label_7b94a7b8-f06c-4dfe-bdcc-9b548fd58c31_SetDate">
    <vt:lpwstr>2021-04-26T20:43:57Z</vt:lpwstr>
  </property>
  <property fmtid="{D5CDD505-2E9C-101B-9397-08002B2CF9AE}" pid="4" name="MSIP_Label_7b94a7b8-f06c-4dfe-bdcc-9b548fd58c31_Method">
    <vt:lpwstr>Privileged</vt:lpwstr>
  </property>
  <property fmtid="{D5CDD505-2E9C-101B-9397-08002B2CF9AE}" pid="5" name="MSIP_Label_7b94a7b8-f06c-4dfe-bdcc-9b548fd58c31_Name">
    <vt:lpwstr>7b94a7b8-f06c-4dfe-bdcc-9b548fd58c31</vt:lpwstr>
  </property>
  <property fmtid="{D5CDD505-2E9C-101B-9397-08002B2CF9AE}" pid="6" name="MSIP_Label_7b94a7b8-f06c-4dfe-bdcc-9b548fd58c31_SiteId">
    <vt:lpwstr>9ce70869-60db-44fd-abe8-d2767077fc8f</vt:lpwstr>
  </property>
  <property fmtid="{D5CDD505-2E9C-101B-9397-08002B2CF9AE}" pid="7" name="MSIP_Label_7b94a7b8-f06c-4dfe-bdcc-9b548fd58c31_ActionId">
    <vt:lpwstr>32b38529-215c-43bd-8840-a7d6467e97a2</vt:lpwstr>
  </property>
  <property fmtid="{D5CDD505-2E9C-101B-9397-08002B2CF9AE}" pid="8" name="MSIP_Label_7b94a7b8-f06c-4dfe-bdcc-9b548fd58c31_ContentBits">
    <vt:lpwstr>0</vt:lpwstr>
  </property>
</Properties>
</file>